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6" r:id="rId1"/>
  </p:sldMasterIdLst>
  <p:notesMasterIdLst>
    <p:notesMasterId r:id="rId30"/>
  </p:notesMasterIdLst>
  <p:sldIdLst>
    <p:sldId id="256" r:id="rId2"/>
    <p:sldId id="290" r:id="rId3"/>
    <p:sldId id="258" r:id="rId4"/>
    <p:sldId id="265" r:id="rId5"/>
    <p:sldId id="295" r:id="rId6"/>
    <p:sldId id="267" r:id="rId7"/>
    <p:sldId id="291" r:id="rId8"/>
    <p:sldId id="268" r:id="rId9"/>
    <p:sldId id="260" r:id="rId10"/>
    <p:sldId id="269" r:id="rId11"/>
    <p:sldId id="270" r:id="rId12"/>
    <p:sldId id="271" r:id="rId13"/>
    <p:sldId id="272" r:id="rId14"/>
    <p:sldId id="274" r:id="rId15"/>
    <p:sldId id="275" r:id="rId16"/>
    <p:sldId id="276" r:id="rId17"/>
    <p:sldId id="277" r:id="rId18"/>
    <p:sldId id="280" r:id="rId19"/>
    <p:sldId id="278" r:id="rId20"/>
    <p:sldId id="281" r:id="rId21"/>
    <p:sldId id="282" r:id="rId22"/>
    <p:sldId id="283" r:id="rId23"/>
    <p:sldId id="284" r:id="rId24"/>
    <p:sldId id="285" r:id="rId25"/>
    <p:sldId id="286" r:id="rId26"/>
    <p:sldId id="287" r:id="rId27"/>
    <p:sldId id="288" r:id="rId28"/>
    <p:sldId id="289" r:id="rId29"/>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437" autoAdjust="0"/>
  </p:normalViewPr>
  <p:slideViewPr>
    <p:cSldViewPr snapToGrid="0">
      <p:cViewPr varScale="1">
        <p:scale>
          <a:sx n="102" d="100"/>
          <a:sy n="102" d="100"/>
        </p:scale>
        <p:origin x="132" y="252"/>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1.xml"/><Relationship Id="rId13" Type="http://schemas.openxmlformats.org/officeDocument/2006/relationships/slide" Target="slides/slide16.xml"/><Relationship Id="rId18" Type="http://schemas.openxmlformats.org/officeDocument/2006/relationships/slide" Target="slides/slide21.xml"/><Relationship Id="rId3" Type="http://schemas.openxmlformats.org/officeDocument/2006/relationships/slide" Target="slides/slide4.xml"/><Relationship Id="rId21" Type="http://schemas.openxmlformats.org/officeDocument/2006/relationships/slide" Target="slides/slide24.xml"/><Relationship Id="rId7" Type="http://schemas.openxmlformats.org/officeDocument/2006/relationships/slide" Target="slides/slide10.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2" Type="http://schemas.openxmlformats.org/officeDocument/2006/relationships/slide" Target="slides/slide3.xml"/><Relationship Id="rId16" Type="http://schemas.openxmlformats.org/officeDocument/2006/relationships/slide" Target="slides/slide19.xml"/><Relationship Id="rId20" Type="http://schemas.openxmlformats.org/officeDocument/2006/relationships/slide" Target="slides/slide23.xml"/><Relationship Id="rId1" Type="http://schemas.openxmlformats.org/officeDocument/2006/relationships/slide" Target="slides/slide1.xml"/><Relationship Id="rId6" Type="http://schemas.openxmlformats.org/officeDocument/2006/relationships/slide" Target="slides/slide9.xml"/><Relationship Id="rId11" Type="http://schemas.openxmlformats.org/officeDocument/2006/relationships/slide" Target="slides/slide14.xml"/><Relationship Id="rId24" Type="http://schemas.openxmlformats.org/officeDocument/2006/relationships/slide" Target="slides/slide27.xml"/><Relationship Id="rId5" Type="http://schemas.openxmlformats.org/officeDocument/2006/relationships/slide" Target="slides/slide8.xml"/><Relationship Id="rId15" Type="http://schemas.openxmlformats.org/officeDocument/2006/relationships/slide" Target="slides/slide18.xml"/><Relationship Id="rId23" Type="http://schemas.openxmlformats.org/officeDocument/2006/relationships/slide" Target="slides/slide26.xml"/><Relationship Id="rId10" Type="http://schemas.openxmlformats.org/officeDocument/2006/relationships/slide" Target="slides/slide13.xml"/><Relationship Id="rId19" Type="http://schemas.openxmlformats.org/officeDocument/2006/relationships/slide" Target="slides/slide22.xml"/><Relationship Id="rId4" Type="http://schemas.openxmlformats.org/officeDocument/2006/relationships/slide" Target="slides/slide6.xml"/><Relationship Id="rId9" Type="http://schemas.openxmlformats.org/officeDocument/2006/relationships/slide" Target="slides/slide12.xml"/><Relationship Id="rId14" Type="http://schemas.openxmlformats.org/officeDocument/2006/relationships/slide" Target="slides/slide17.xml"/><Relationship Id="rId22"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D537B6B-218B-440F-B777-59E7343C237E}" type="datetimeFigureOut">
              <a:rPr lang="es-ES" smtClean="0"/>
              <a:t>16/09/2022</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8A94EA3-0E64-4C38-80E0-0F51428E5B5B}" type="slidenum">
              <a:rPr lang="es-ES" smtClean="0"/>
              <a:t>‹Nº›</a:t>
            </a:fld>
            <a:endParaRPr lang="es-ES"/>
          </a:p>
        </p:txBody>
      </p:sp>
    </p:spTree>
    <p:extLst>
      <p:ext uri="{BB962C8B-B14F-4D97-AF65-F5344CB8AC3E}">
        <p14:creationId xmlns:p14="http://schemas.microsoft.com/office/powerpoint/2010/main" val="95445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38A94EA3-0E64-4C38-80E0-0F51428E5B5B}" type="slidenum">
              <a:rPr lang="es-ES" smtClean="0"/>
              <a:t>18</a:t>
            </a:fld>
            <a:endParaRPr lang="es-ES"/>
          </a:p>
        </p:txBody>
      </p:sp>
    </p:spTree>
    <p:extLst>
      <p:ext uri="{BB962C8B-B14F-4D97-AF65-F5344CB8AC3E}">
        <p14:creationId xmlns:p14="http://schemas.microsoft.com/office/powerpoint/2010/main" val="904358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38D91079-9A06-4167-A1D7-F5A7675DF90C}" type="datetimeFigureOut">
              <a:rPr lang="es-ES" smtClean="0"/>
              <a:t>16/09/2022</a:t>
            </a:fld>
            <a:endParaRPr lang="es-ES"/>
          </a:p>
        </p:txBody>
      </p:sp>
      <p:sp>
        <p:nvSpPr>
          <p:cNvPr id="5" name="Footer Placeholder 4"/>
          <p:cNvSpPr>
            <a:spLocks noGrp="1"/>
          </p:cNvSpPr>
          <p:nvPr>
            <p:ph type="ftr" sz="quarter" idx="11"/>
          </p:nvPr>
        </p:nvSpPr>
        <p:spPr>
          <a:xfrm>
            <a:off x="2692397" y="5037663"/>
            <a:ext cx="5214635" cy="279400"/>
          </a:xfrm>
        </p:spPr>
        <p:txBody>
          <a:bodyPr/>
          <a:lstStyle/>
          <a:p>
            <a:endParaRPr lang="es-ES"/>
          </a:p>
        </p:txBody>
      </p:sp>
      <p:sp>
        <p:nvSpPr>
          <p:cNvPr id="6" name="Slide Number Placeholder 5"/>
          <p:cNvSpPr>
            <a:spLocks noGrp="1"/>
          </p:cNvSpPr>
          <p:nvPr>
            <p:ph type="sldNum" sz="quarter" idx="12"/>
          </p:nvPr>
        </p:nvSpPr>
        <p:spPr>
          <a:xfrm>
            <a:off x="8956900" y="5037663"/>
            <a:ext cx="551167" cy="279400"/>
          </a:xfrm>
        </p:spPr>
        <p:txBody>
          <a:bodyPr/>
          <a:lstStyle/>
          <a:p>
            <a:fld id="{7FB78D86-27DE-4A90-9C10-8D481427D6F6}" type="slidenum">
              <a:rPr lang="es-ES" smtClean="0"/>
              <a:t>‹Nº›</a:t>
            </a:fld>
            <a:endParaRPr lang="es-E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2637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8D91079-9A06-4167-A1D7-F5A7675DF90C}" type="datetimeFigureOut">
              <a:rPr lang="es-ES" smtClean="0"/>
              <a:t>16/09/2022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FB78D86-27DE-4A90-9C10-8D481427D6F6}" type="slidenum">
              <a:rPr lang="es-ES" smtClean="0"/>
              <a:t>‹Nº›</a:t>
            </a:fld>
            <a:endParaRPr lang="es-ES"/>
          </a:p>
        </p:txBody>
      </p:sp>
    </p:spTree>
    <p:extLst>
      <p:ext uri="{BB962C8B-B14F-4D97-AF65-F5344CB8AC3E}">
        <p14:creationId xmlns:p14="http://schemas.microsoft.com/office/powerpoint/2010/main" val="2923434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8D91079-9A06-4167-A1D7-F5A7675DF90C}"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B78D86-27DE-4A90-9C10-8D481427D6F6}" type="slidenum">
              <a:rPr lang="es-ES" smtClean="0"/>
              <a:t>‹Nº›</a:t>
            </a:fld>
            <a:endParaRPr lang="es-E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0928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8D91079-9A06-4167-A1D7-F5A7675DF90C}"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B78D86-27DE-4A90-9C10-8D481427D6F6}" type="slidenum">
              <a:rPr lang="es-ES" smtClean="0"/>
              <a:t>‹Nº›</a:t>
            </a:fld>
            <a:endParaRPr lang="es-E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76485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8D91079-9A06-4167-A1D7-F5A7675DF90C}"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B78D86-27DE-4A90-9C10-8D481427D6F6}" type="slidenum">
              <a:rPr lang="es-ES" smtClean="0"/>
              <a:t>‹Nº›</a:t>
            </a:fld>
            <a:endParaRPr lang="es-ES"/>
          </a:p>
        </p:txBody>
      </p:sp>
    </p:spTree>
    <p:extLst>
      <p:ext uri="{BB962C8B-B14F-4D97-AF65-F5344CB8AC3E}">
        <p14:creationId xmlns:p14="http://schemas.microsoft.com/office/powerpoint/2010/main" val="15725119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8D91079-9A06-4167-A1D7-F5A7675DF90C}"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B78D86-27DE-4A90-9C10-8D481427D6F6}" type="slidenum">
              <a:rPr lang="es-ES" smtClean="0"/>
              <a:t>‹Nº›</a:t>
            </a:fld>
            <a:endParaRPr lang="es-E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5834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8D91079-9A06-4167-A1D7-F5A7675DF90C}"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B78D86-27DE-4A90-9C10-8D481427D6F6}" type="slidenum">
              <a:rPr lang="es-ES" smtClean="0"/>
              <a:t>‹Nº›</a:t>
            </a:fld>
            <a:endParaRPr lang="es-E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610491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8D91079-9A06-4167-A1D7-F5A7675DF90C}"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B78D86-27DE-4A90-9C10-8D481427D6F6}"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80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8D91079-9A06-4167-A1D7-F5A7675DF90C}"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B78D86-27DE-4A90-9C10-8D481427D6F6}" type="slidenum">
              <a:rPr lang="es-ES" smtClean="0"/>
              <a:t>‹Nº›</a:t>
            </a:fld>
            <a:endParaRPr lang="es-E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04172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38D91079-9A06-4167-A1D7-F5A7675DF90C}"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B78D86-27DE-4A90-9C10-8D481427D6F6}" type="slidenum">
              <a:rPr lang="es-ES" smtClean="0"/>
              <a:t>‹Nº›</a:t>
            </a:fld>
            <a:endParaRPr lang="es-ES"/>
          </a:p>
        </p:txBody>
      </p:sp>
    </p:spTree>
    <p:extLst>
      <p:ext uri="{BB962C8B-B14F-4D97-AF65-F5344CB8AC3E}">
        <p14:creationId xmlns:p14="http://schemas.microsoft.com/office/powerpoint/2010/main" val="329860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38D91079-9A06-4167-A1D7-F5A7675DF90C}" type="datetimeFigureOut">
              <a:rPr lang="es-ES" smtClean="0"/>
              <a:t>16/09/2022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FB78D86-27DE-4A90-9C10-8D481427D6F6}" type="slidenum">
              <a:rPr lang="es-ES" smtClean="0"/>
              <a:t>‹Nº›</a:t>
            </a:fld>
            <a:endParaRPr lang="es-E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9834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38D91079-9A06-4167-A1D7-F5A7675DF90C}" type="datetimeFigureOut">
              <a:rPr lang="es-ES" smtClean="0"/>
              <a:t>16/09/2022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FB78D86-27DE-4A90-9C10-8D481427D6F6}" type="slidenum">
              <a:rPr lang="es-ES" smtClean="0"/>
              <a:t>‹Nº›</a:t>
            </a:fld>
            <a:endParaRPr lang="es-ES"/>
          </a:p>
        </p:txBody>
      </p:sp>
    </p:spTree>
    <p:extLst>
      <p:ext uri="{BB962C8B-B14F-4D97-AF65-F5344CB8AC3E}">
        <p14:creationId xmlns:p14="http://schemas.microsoft.com/office/powerpoint/2010/main" val="102144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38D91079-9A06-4167-A1D7-F5A7675DF90C}" type="datetimeFigureOut">
              <a:rPr lang="es-ES" smtClean="0"/>
              <a:t>16/09/2022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FB78D86-27DE-4A90-9C10-8D481427D6F6}" type="slidenum">
              <a:rPr lang="es-ES" smtClean="0"/>
              <a:t>‹Nº›</a:t>
            </a:fld>
            <a:endParaRPr lang="es-E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663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38D91079-9A06-4167-A1D7-F5A7675DF90C}" type="datetimeFigureOut">
              <a:rPr lang="es-ES" smtClean="0"/>
              <a:t>16/09/2022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FB78D86-27DE-4A90-9C10-8D481427D6F6}" type="slidenum">
              <a:rPr lang="es-ES" smtClean="0"/>
              <a:t>‹Nº›</a:t>
            </a:fld>
            <a:endParaRPr lang="es-E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960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D91079-9A06-4167-A1D7-F5A7675DF90C}" type="datetimeFigureOut">
              <a:rPr lang="es-ES" smtClean="0"/>
              <a:t>16/09/2022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FB78D86-27DE-4A90-9C10-8D481427D6F6}" type="slidenum">
              <a:rPr lang="es-ES" smtClean="0"/>
              <a:t>‹Nº›</a:t>
            </a:fld>
            <a:endParaRPr lang="es-ES"/>
          </a:p>
        </p:txBody>
      </p:sp>
    </p:spTree>
    <p:extLst>
      <p:ext uri="{BB962C8B-B14F-4D97-AF65-F5344CB8AC3E}">
        <p14:creationId xmlns:p14="http://schemas.microsoft.com/office/powerpoint/2010/main" val="135609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8D91079-9A06-4167-A1D7-F5A7675DF90C}" type="datetimeFigureOut">
              <a:rPr lang="es-ES" smtClean="0"/>
              <a:t>16/09/2022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FB78D86-27DE-4A90-9C10-8D481427D6F6}" type="slidenum">
              <a:rPr lang="es-ES" smtClean="0"/>
              <a:t>‹Nº›</a:t>
            </a:fld>
            <a:endParaRPr lang="es-E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40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38D91079-9A06-4167-A1D7-F5A7675DF90C}" type="datetimeFigureOut">
              <a:rPr lang="es-ES" smtClean="0"/>
              <a:t>16/09/2022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FB78D86-27DE-4A90-9C10-8D481427D6F6}" type="slidenum">
              <a:rPr lang="es-ES" smtClean="0"/>
              <a:t>‹Nº›</a:t>
            </a:fld>
            <a:endParaRPr lang="es-ES"/>
          </a:p>
        </p:txBody>
      </p:sp>
    </p:spTree>
    <p:extLst>
      <p:ext uri="{BB962C8B-B14F-4D97-AF65-F5344CB8AC3E}">
        <p14:creationId xmlns:p14="http://schemas.microsoft.com/office/powerpoint/2010/main" val="3003401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8D91079-9A06-4167-A1D7-F5A7675DF90C}" type="datetimeFigureOut">
              <a:rPr lang="es-ES" smtClean="0"/>
              <a:t>16/09/2022</a:t>
            </a:fld>
            <a:endParaRPr lang="es-E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E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FB78D86-27DE-4A90-9C10-8D481427D6F6}" type="slidenum">
              <a:rPr lang="es-ES" smtClean="0"/>
              <a:t>‹Nº›</a:t>
            </a:fld>
            <a:endParaRPr lang="es-ES"/>
          </a:p>
        </p:txBody>
      </p:sp>
    </p:spTree>
    <p:extLst>
      <p:ext uri="{BB962C8B-B14F-4D97-AF65-F5344CB8AC3E}">
        <p14:creationId xmlns:p14="http://schemas.microsoft.com/office/powerpoint/2010/main" val="2090325909"/>
      </p:ext>
    </p:extLst>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 id="2147483838" r:id="rId12"/>
    <p:sldLayoutId id="2147483839" r:id="rId13"/>
    <p:sldLayoutId id="2147483840" r:id="rId14"/>
    <p:sldLayoutId id="2147483841" r:id="rId15"/>
    <p:sldLayoutId id="2147483842" r:id="rId16"/>
    <p:sldLayoutId id="2147483843"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gratuidad.libros.texto@navarra.e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1.xml"/><Relationship Id="rId3" Type="http://schemas.openxmlformats.org/officeDocument/2006/relationships/slide" Target="slide4.xml"/><Relationship Id="rId7" Type="http://schemas.openxmlformats.org/officeDocument/2006/relationships/slide" Target="slide12.xml"/><Relationship Id="rId12" Type="http://schemas.openxmlformats.org/officeDocument/2006/relationships/slide" Target="slide20.xml"/><Relationship Id="rId2" Type="http://schemas.openxmlformats.org/officeDocument/2006/relationships/slide" Target="slide3.xml"/><Relationship Id="rId16" Type="http://schemas.openxmlformats.org/officeDocument/2006/relationships/slide" Target="slide28.xml"/><Relationship Id="rId1" Type="http://schemas.openxmlformats.org/officeDocument/2006/relationships/slideLayout" Target="../slideLayouts/slideLayout7.xml"/><Relationship Id="rId6" Type="http://schemas.openxmlformats.org/officeDocument/2006/relationships/slide" Target="slide11.xml"/><Relationship Id="rId11" Type="http://schemas.openxmlformats.org/officeDocument/2006/relationships/slide" Target="slide19.xml"/><Relationship Id="rId5" Type="http://schemas.openxmlformats.org/officeDocument/2006/relationships/slide" Target="slide10.xml"/><Relationship Id="rId15" Type="http://schemas.openxmlformats.org/officeDocument/2006/relationships/slide" Target="slide23.xml"/><Relationship Id="rId10" Type="http://schemas.openxmlformats.org/officeDocument/2006/relationships/slide" Target="slide18.xml"/><Relationship Id="rId4" Type="http://schemas.openxmlformats.org/officeDocument/2006/relationships/slide" Target="slide9.xml"/><Relationship Id="rId9" Type="http://schemas.openxmlformats.org/officeDocument/2006/relationships/slide" Target="slide17.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gratuidad.libros.texto@navarra.es"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docs.google.com/document/u/1/d/e/2PACX-1vRLDYt6Uj0_zz26ZIrnhkgCf9pgP7-vN7kb5WvVPwNVb8nwbhWUtCrZzWaBT8hLs3-Q9z83WIDsB0jg/pub" TargetMode="External"/><Relationship Id="rId2" Type="http://schemas.openxmlformats.org/officeDocument/2006/relationships/hyperlink" Target="mailto:gratuidad.libros.texto@navarra.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es-ES_tradnl" sz="3600" dirty="0" smtClean="0">
                <a:latin typeface="Arial" panose="020B0604020202020204" pitchFamily="34" charset="0"/>
                <a:cs typeface="Arial" panose="020B0604020202020204" pitchFamily="34" charset="0"/>
              </a:rPr>
              <a:t>INSTRUCCIONES PROGRAMA DE GRATUIDAD DE LIBROS DE TEXTO</a:t>
            </a:r>
            <a:endParaRPr lang="es-ES" sz="3600"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p:txBody>
          <a:bodyPr>
            <a:normAutofit/>
          </a:bodyPr>
          <a:lstStyle/>
          <a:p>
            <a:r>
              <a:rPr lang="es-ES_tradnl" sz="1600" dirty="0" smtClean="0">
                <a:latin typeface="Arial" panose="020B0604020202020204" pitchFamily="34" charset="0"/>
                <a:cs typeface="Arial" panose="020B0604020202020204" pitchFamily="34" charset="0"/>
              </a:rPr>
              <a:t>CIERRE CURSO 2021/2022 E INICIO CURSO 2022/2023</a:t>
            </a:r>
            <a:endParaRPr lang="es-E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29031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449263" indent="-449263" algn="l"/>
            <a:r>
              <a:rPr lang="es-ES_tradnl" sz="2800" dirty="0" smtClean="0">
                <a:latin typeface="Arial" panose="020B0604020202020204" pitchFamily="34" charset="0"/>
                <a:cs typeface="Arial" panose="020B0604020202020204" pitchFamily="34" charset="0"/>
              </a:rPr>
              <a:t>4. COMUNICACIÓN DE LOS CENTROS AL DEPARTAMENTO DE EDUCACIÓN</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algn="just">
              <a:spcBef>
                <a:spcPts val="0"/>
              </a:spcBef>
              <a:spcAft>
                <a:spcPts val="0"/>
              </a:spcAft>
            </a:pPr>
            <a:r>
              <a:rPr lang="es-ES" sz="1200" dirty="0">
                <a:latin typeface="Arial" panose="020B0604020202020204" pitchFamily="34" charset="0"/>
                <a:cs typeface="Arial" panose="020B0604020202020204" pitchFamily="34" charset="0"/>
              </a:rPr>
              <a:t>La información sobre matrícula y los libros de texto o material elegido se tomará de la aplicación EDUCA, por lo que los centros deberán cumplimentar los datos antes del 31 de agosto de </a:t>
            </a:r>
            <a:r>
              <a:rPr lang="es-ES" sz="1200" dirty="0" smtClean="0">
                <a:latin typeface="Arial" panose="020B0604020202020204" pitchFamily="34" charset="0"/>
                <a:cs typeface="Arial" panose="020B0604020202020204" pitchFamily="34" charset="0"/>
              </a:rPr>
              <a:t>2022</a:t>
            </a:r>
            <a:r>
              <a:rPr lang="es-ES" dirty="0" smtClean="0"/>
              <a:t>.</a:t>
            </a:r>
            <a:endParaRPr lang="es-ES" dirty="0"/>
          </a:p>
          <a:p>
            <a:endParaRPr lang="es-ES_tradnl" dirty="0" smtClean="0">
              <a:latin typeface="Arial" panose="020B0604020202020204" pitchFamily="34" charset="0"/>
              <a:cs typeface="Arial" panose="020B0604020202020204" pitchFamily="34" charset="0"/>
            </a:endParaRPr>
          </a:p>
          <a:p>
            <a:pPr marL="0" indent="0">
              <a:buNone/>
            </a:pPr>
            <a:endParaRPr lang="es-ES_tradnl"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881142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es-ES_tradnl" sz="2800" dirty="0" smtClean="0">
                <a:latin typeface="Arial" panose="020B0604020202020204" pitchFamily="34" charset="0"/>
                <a:cs typeface="Arial" panose="020B0604020202020204" pitchFamily="34" charset="0"/>
              </a:rPr>
              <a:t>5. ENTREGA DE LOS LIBROS DE TEXTO</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r>
              <a:rPr lang="es-ES" sz="1200" dirty="0">
                <a:latin typeface="Arial" panose="020B0604020202020204" pitchFamily="34" charset="0"/>
                <a:cs typeface="Arial" panose="020B0604020202020204" pitchFamily="34" charset="0"/>
              </a:rPr>
              <a:t>Junto con los libros de texto, los centros podrán entregar a los representantes legales de los alumnos, independientemente del curso en que estén matriculados, un “</a:t>
            </a:r>
            <a:r>
              <a:rPr lang="es-ES" sz="1200" b="1" dirty="0">
                <a:latin typeface="Arial" panose="020B0604020202020204" pitchFamily="34" charset="0"/>
                <a:cs typeface="Arial" panose="020B0604020202020204" pitchFamily="34" charset="0"/>
              </a:rPr>
              <a:t>Comprobante de entrega</a:t>
            </a:r>
            <a:r>
              <a:rPr lang="es-ES" sz="1200" dirty="0">
                <a:latin typeface="Arial" panose="020B0604020202020204" pitchFamily="34" charset="0"/>
                <a:cs typeface="Arial" panose="020B0604020202020204" pitchFamily="34" charset="0"/>
              </a:rPr>
              <a:t>”, en el que constará el listado de libros entregados y que, una vez firmado por los representantes legales, será entregado en el centro quien lo registrará en EDUCA, </a:t>
            </a:r>
            <a:r>
              <a:rPr lang="es-ES" sz="1200" i="1" dirty="0">
                <a:latin typeface="Arial" panose="020B0604020202020204" pitchFamily="34" charset="0"/>
                <a:cs typeface="Arial" panose="020B0604020202020204" pitchFamily="34" charset="0"/>
              </a:rPr>
              <a:t>Servicios complementarios &gt; Libros de texto &gt; Asignación libros (botón "Recibí")</a:t>
            </a:r>
            <a:r>
              <a:rPr lang="es-ES" sz="1200" dirty="0">
                <a:latin typeface="Arial" panose="020B0604020202020204" pitchFamily="34" charset="0"/>
                <a:cs typeface="Arial" panose="020B0604020202020204" pitchFamily="34" charset="0"/>
              </a:rPr>
              <a:t>, tras haber registrado la asignación</a:t>
            </a:r>
            <a:r>
              <a:rPr lang="es-ES" sz="1200" dirty="0" smtClean="0">
                <a:latin typeface="Arial" panose="020B0604020202020204" pitchFamily="34" charset="0"/>
                <a:cs typeface="Arial" panose="020B0604020202020204" pitchFamily="34" charset="0"/>
              </a:rPr>
              <a:t>. (Instrucciones EDUCA 4.)</a:t>
            </a:r>
            <a:endParaRPr lang="es-ES" sz="1200" dirty="0">
              <a:latin typeface="Arial" panose="020B0604020202020204" pitchFamily="34" charset="0"/>
              <a:cs typeface="Arial" panose="020B0604020202020204" pitchFamily="34" charset="0"/>
            </a:endParaRPr>
          </a:p>
          <a:p>
            <a:pPr marL="0" indent="0">
              <a:buNone/>
            </a:pPr>
            <a:endParaRPr lang="es-ES_tradnl" dirty="0" smtClean="0">
              <a:latin typeface="Arial" panose="020B0604020202020204" pitchFamily="34" charset="0"/>
              <a:cs typeface="Arial" panose="020B0604020202020204" pitchFamily="34" charset="0"/>
            </a:endParaRPr>
          </a:p>
          <a:p>
            <a:pPr marL="0" indent="0">
              <a:buNone/>
            </a:pPr>
            <a:endParaRPr lang="es-ES_tradnl"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423961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355600" indent="-355600" algn="l"/>
            <a:r>
              <a:rPr lang="es-ES_tradnl" sz="2800" dirty="0" smtClean="0">
                <a:latin typeface="Arial" panose="020B0604020202020204" pitchFamily="34" charset="0"/>
                <a:cs typeface="Arial" panose="020B0604020202020204" pitchFamily="34" charset="0"/>
              </a:rPr>
              <a:t>6. DEVOLUCIÓN DE LOS LIBROS DE TEXTO AL FINALIZAR EL CURSO ESCOLAR O POR TRASLADO A OTRO CENTRO</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marL="0" indent="0" algn="just">
              <a:buNone/>
            </a:pPr>
            <a:r>
              <a:rPr lang="es-ES" sz="1100" dirty="0">
                <a:latin typeface="Arial" panose="020B0604020202020204" pitchFamily="34" charset="0"/>
                <a:cs typeface="Arial" panose="020B0604020202020204" pitchFamily="34" charset="0"/>
              </a:rPr>
              <a:t>De conformidad con el artículo 7.1 del Decreto Foral 61/2010, de 27 de septiembre, por el que se aprueba el reglamento de desarrollo de la Ley Foral 6/2008, de 25 de marzo, de financiación de libro de texto para la enseñanza básica,</a:t>
            </a:r>
            <a:r>
              <a:rPr lang="es-ES" sz="1100" b="1" dirty="0">
                <a:latin typeface="Arial" panose="020B0604020202020204" pitchFamily="34" charset="0"/>
                <a:cs typeface="Arial" panose="020B0604020202020204" pitchFamily="34" charset="0"/>
              </a:rPr>
              <a:t> </a:t>
            </a:r>
            <a:r>
              <a:rPr lang="es-ES" sz="1100" dirty="0">
                <a:latin typeface="Arial" panose="020B0604020202020204" pitchFamily="34" charset="0"/>
                <a:cs typeface="Arial" panose="020B0604020202020204" pitchFamily="34" charset="0"/>
              </a:rPr>
              <a:t>el alumnado destinatario del Programa de Gratuidad de libros de texto queda sujeto a la obligación de hacer un uso adecuado y cuidadoso de los mismos y de reintegrarlos al centro en un buen estado de conservación y uso una vez finalizado el curso escolar o si se produce un cambio de centro educativo durante el curso escolar.</a:t>
            </a:r>
          </a:p>
          <a:p>
            <a:pPr marL="0" indent="0" algn="just">
              <a:buNone/>
            </a:pPr>
            <a:r>
              <a:rPr lang="es-ES" sz="1100" dirty="0">
                <a:latin typeface="Arial" panose="020B0604020202020204" pitchFamily="34" charset="0"/>
                <a:cs typeface="Arial" panose="020B0604020202020204" pitchFamily="34" charset="0"/>
              </a:rPr>
              <a:t>Al finalizar el curso o si se produce un cambio de centro educativo, el centro entregará a los representantes legales del alumnado que lo soliciten, firmado, un “Comprobante de devolución”, en el que constarán los libros que se han devuelto efectivamente. Desde Educa, </a:t>
            </a:r>
            <a:r>
              <a:rPr lang="es-ES" sz="1100" i="1" dirty="0">
                <a:latin typeface="Arial" panose="020B0604020202020204" pitchFamily="34" charset="0"/>
                <a:cs typeface="Arial" panose="020B0604020202020204" pitchFamily="34" charset="0"/>
              </a:rPr>
              <a:t>Servicios complementarios &gt; Libros de texto &gt; Devoluciones (botón "Certificado devolución")</a:t>
            </a:r>
            <a:r>
              <a:rPr lang="es-ES" sz="1100" dirty="0">
                <a:latin typeface="Arial" panose="020B0604020202020204" pitchFamily="34" charset="0"/>
                <a:cs typeface="Arial" panose="020B0604020202020204" pitchFamily="34" charset="0"/>
              </a:rPr>
              <a:t>, después de haber registrado la devolución. También existe una "Carta devolución" donde se detallan los libros no devueltos o deteriorados</a:t>
            </a:r>
            <a:r>
              <a:rPr lang="es-ES" sz="1100" dirty="0" smtClean="0">
                <a:latin typeface="Arial" panose="020B0604020202020204" pitchFamily="34" charset="0"/>
                <a:cs typeface="Arial" panose="020B0604020202020204" pitchFamily="34" charset="0"/>
              </a:rPr>
              <a:t>. (Instrucciones EDUCA 5.)</a:t>
            </a:r>
            <a:endParaRPr lang="es-ES" sz="1100" dirty="0">
              <a:latin typeface="Arial" panose="020B0604020202020204" pitchFamily="34" charset="0"/>
              <a:cs typeface="Arial" panose="020B0604020202020204" pitchFamily="34" charset="0"/>
            </a:endParaRPr>
          </a:p>
          <a:p>
            <a:pPr marL="0" indent="0">
              <a:buNone/>
            </a:pPr>
            <a:endParaRPr lang="es-ES_tradnl" sz="1200" dirty="0" smtClean="0">
              <a:latin typeface="Arial" panose="020B0604020202020204" pitchFamily="34" charset="0"/>
              <a:cs typeface="Arial" panose="020B0604020202020204" pitchFamily="34" charset="0"/>
            </a:endParaRPr>
          </a:p>
          <a:p>
            <a:pPr marL="0" indent="0">
              <a:buNone/>
            </a:pPr>
            <a:endParaRPr lang="es-ES_tradnl" dirty="0" smtClean="0">
              <a:latin typeface="Arial" panose="020B0604020202020204" pitchFamily="34" charset="0"/>
              <a:cs typeface="Arial" panose="020B0604020202020204" pitchFamily="34" charset="0"/>
            </a:endParaRPr>
          </a:p>
        </p:txBody>
      </p:sp>
      <p:pic>
        <p:nvPicPr>
          <p:cNvPr id="6" name="Imagen 5"/>
          <p:cNvPicPr>
            <a:picLocks noChangeAspect="1"/>
          </p:cNvPicPr>
          <p:nvPr/>
        </p:nvPicPr>
        <p:blipFill>
          <a:blip r:embed="rId2"/>
          <a:stretch>
            <a:fillRect/>
          </a:stretch>
        </p:blipFill>
        <p:spPr>
          <a:xfrm>
            <a:off x="1739898" y="4082425"/>
            <a:ext cx="8712201" cy="2220741"/>
          </a:xfrm>
          <a:prstGeom prst="rect">
            <a:avLst/>
          </a:prstGeom>
        </p:spPr>
      </p:pic>
    </p:spTree>
    <p:extLst>
      <p:ext uri="{BB962C8B-B14F-4D97-AF65-F5344CB8AC3E}">
        <p14:creationId xmlns:p14="http://schemas.microsoft.com/office/powerpoint/2010/main" val="169081256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2607732"/>
            <a:ext cx="9601196" cy="3268135"/>
          </a:xfrm>
        </p:spPr>
        <p:txBody>
          <a:bodyPr>
            <a:normAutofit/>
          </a:bodyPr>
          <a:lstStyle/>
          <a:p>
            <a:pPr marL="0" indent="0">
              <a:buNone/>
            </a:pPr>
            <a:r>
              <a:rPr lang="es-ES" sz="1500" b="1" dirty="0" smtClean="0">
                <a:latin typeface="Arial" panose="020B0604020202020204" pitchFamily="34" charset="0"/>
                <a:cs typeface="Arial" panose="020B0604020202020204" pitchFamily="34" charset="0"/>
              </a:rPr>
              <a:t>6.1.</a:t>
            </a:r>
            <a:r>
              <a:rPr lang="es-ES" sz="1500" b="1" u="sng" dirty="0" smtClean="0">
                <a:latin typeface="Arial" panose="020B0604020202020204" pitchFamily="34" charset="0"/>
                <a:cs typeface="Arial" panose="020B0604020202020204" pitchFamily="34" charset="0"/>
              </a:rPr>
              <a:t> Revisión de los libros de texto:</a:t>
            </a:r>
            <a:endParaRPr lang="es-ES" sz="1500" dirty="0" smtClean="0">
              <a:latin typeface="Arial" panose="020B0604020202020204" pitchFamily="34" charset="0"/>
              <a:cs typeface="Arial" panose="020B0604020202020204" pitchFamily="34" charset="0"/>
            </a:endParaRPr>
          </a:p>
          <a:p>
            <a:pPr marL="0" indent="0">
              <a:buNone/>
            </a:pPr>
            <a:endParaRPr lang="es-ES_tradnl" sz="1050" dirty="0" smtClean="0">
              <a:latin typeface="Arial" panose="020B0604020202020204" pitchFamily="34" charset="0"/>
              <a:cs typeface="Arial" panose="020B0604020202020204" pitchFamily="34" charset="0"/>
            </a:endParaRPr>
          </a:p>
          <a:p>
            <a:pPr marL="627063" lvl="2" indent="0">
              <a:buNone/>
            </a:pPr>
            <a:endParaRPr lang="es-ES_tradnl" sz="1050" dirty="0" smtClean="0">
              <a:latin typeface="Arial" panose="020B0604020202020204" pitchFamily="34" charset="0"/>
              <a:cs typeface="Arial" panose="020B0604020202020204" pitchFamily="34" charset="0"/>
            </a:endParaRPr>
          </a:p>
        </p:txBody>
      </p:sp>
      <p:pic>
        <p:nvPicPr>
          <p:cNvPr id="2" name="Imagen 1"/>
          <p:cNvPicPr>
            <a:picLocks noChangeAspect="1"/>
          </p:cNvPicPr>
          <p:nvPr/>
        </p:nvPicPr>
        <p:blipFill>
          <a:blip r:embed="rId2"/>
          <a:stretch>
            <a:fillRect/>
          </a:stretch>
        </p:blipFill>
        <p:spPr>
          <a:xfrm>
            <a:off x="1236133" y="3026380"/>
            <a:ext cx="9974792" cy="2235125"/>
          </a:xfrm>
          <a:prstGeom prst="rect">
            <a:avLst/>
          </a:prstGeom>
        </p:spPr>
      </p:pic>
    </p:spTree>
    <p:extLst>
      <p:ext uri="{BB962C8B-B14F-4D97-AF65-F5344CB8AC3E}">
        <p14:creationId xmlns:p14="http://schemas.microsoft.com/office/powerpoint/2010/main" val="20906578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2607732"/>
            <a:ext cx="9601196" cy="3268135"/>
          </a:xfrm>
        </p:spPr>
        <p:txBody>
          <a:bodyPr>
            <a:normAutofit fontScale="32500" lnSpcReduction="20000"/>
          </a:bodyPr>
          <a:lstStyle/>
          <a:p>
            <a:pPr marL="0" indent="0">
              <a:buNone/>
            </a:pPr>
            <a:r>
              <a:rPr lang="es-ES" sz="4600" b="1" dirty="0" smtClean="0">
                <a:latin typeface="Arial" panose="020B0604020202020204" pitchFamily="34" charset="0"/>
                <a:cs typeface="Arial" panose="020B0604020202020204" pitchFamily="34" charset="0"/>
              </a:rPr>
              <a:t>6.2.</a:t>
            </a:r>
            <a:r>
              <a:rPr lang="es-ES" sz="4600" b="1" u="sng" dirty="0" smtClean="0">
                <a:latin typeface="Arial" panose="020B0604020202020204" pitchFamily="34" charset="0"/>
                <a:cs typeface="Arial" panose="020B0604020202020204" pitchFamily="34" charset="0"/>
              </a:rPr>
              <a:t> Reposición por los representantes del alumnado:</a:t>
            </a:r>
            <a:endParaRPr lang="es-ES" sz="4600" dirty="0" smtClean="0">
              <a:latin typeface="Arial" panose="020B0604020202020204" pitchFamily="34" charset="0"/>
              <a:cs typeface="Arial" panose="020B0604020202020204" pitchFamily="34" charset="0"/>
            </a:endParaRPr>
          </a:p>
          <a:p>
            <a:pPr algn="just"/>
            <a:r>
              <a:rPr lang="es-ES" sz="3400" b="1" u="sng" dirty="0">
                <a:latin typeface="Arial" panose="020B0604020202020204" pitchFamily="34" charset="0"/>
                <a:cs typeface="Arial" panose="020B0604020202020204" pitchFamily="34" charset="0"/>
              </a:rPr>
              <a:t>Obligación de reponer</a:t>
            </a:r>
            <a:r>
              <a:rPr lang="es-ES" sz="3400" b="1" dirty="0">
                <a:latin typeface="Arial" panose="020B0604020202020204" pitchFamily="34" charset="0"/>
                <a:cs typeface="Arial" panose="020B0604020202020204" pitchFamily="34" charset="0"/>
              </a:rPr>
              <a:t>:</a:t>
            </a:r>
            <a:r>
              <a:rPr lang="es-ES" sz="3400" dirty="0">
                <a:latin typeface="Arial" panose="020B0604020202020204" pitchFamily="34" charset="0"/>
                <a:cs typeface="Arial" panose="020B0604020202020204" pitchFamily="34" charset="0"/>
              </a:rPr>
              <a:t> el artículo </a:t>
            </a:r>
            <a:r>
              <a:rPr lang="es-ES" sz="3400" u="sng" dirty="0">
                <a:latin typeface="Arial" panose="020B0604020202020204" pitchFamily="34" charset="0"/>
                <a:cs typeface="Arial" panose="020B0604020202020204" pitchFamily="34" charset="0"/>
              </a:rPr>
              <a:t>7.2</a:t>
            </a:r>
            <a:r>
              <a:rPr lang="es-ES" sz="3400" dirty="0">
                <a:latin typeface="Arial" panose="020B0604020202020204" pitchFamily="34" charset="0"/>
                <a:cs typeface="Arial" panose="020B0604020202020204" pitchFamily="34" charset="0"/>
              </a:rPr>
              <a:t> del Reglamento establece que “el deterioro, así como el extravío de los libros de texto supondrá la obligación, por parte de los representantes legales del alumnado, de reponer el material deteriorado o extraviado, de acuerdo con lo que se recoge en el presente Reglamento.” (Decreto Foral 61/2010).</a:t>
            </a:r>
          </a:p>
          <a:p>
            <a:pPr marL="271463" indent="0" algn="just">
              <a:buNone/>
            </a:pPr>
            <a:r>
              <a:rPr lang="es-ES" sz="3400" dirty="0">
                <a:latin typeface="Arial" panose="020B0604020202020204" pitchFamily="34" charset="0"/>
                <a:cs typeface="Arial" panose="020B0604020202020204" pitchFamily="34" charset="0"/>
              </a:rPr>
              <a:t>En tanto no se cumplan las obligaciones de reposición por los representantes legales de un alumno, este perderá la condición de destinatario del Programa de Gratuidad hasta que se acredite la reposición del material extraviado o deteriorado.</a:t>
            </a:r>
          </a:p>
          <a:p>
            <a:pPr algn="just"/>
            <a:r>
              <a:rPr lang="es-ES" sz="3400" b="1" u="sng" dirty="0" smtClean="0">
                <a:latin typeface="Arial" panose="020B0604020202020204" pitchFamily="34" charset="0"/>
                <a:cs typeface="Arial" panose="020B0604020202020204" pitchFamily="34" charset="0"/>
              </a:rPr>
              <a:t>Comunicación </a:t>
            </a:r>
            <a:r>
              <a:rPr lang="es-ES" sz="3400" b="1" u="sng" dirty="0">
                <a:latin typeface="Arial" panose="020B0604020202020204" pitchFamily="34" charset="0"/>
                <a:cs typeface="Arial" panose="020B0604020202020204" pitchFamily="34" charset="0"/>
              </a:rPr>
              <a:t>y fecha</a:t>
            </a:r>
            <a:r>
              <a:rPr lang="es-ES" sz="3400" dirty="0">
                <a:latin typeface="Arial" panose="020B0604020202020204" pitchFamily="34" charset="0"/>
                <a:cs typeface="Arial" panose="020B0604020202020204" pitchFamily="34" charset="0"/>
              </a:rPr>
              <a:t>: el artículo </a:t>
            </a:r>
            <a:r>
              <a:rPr lang="es-ES" sz="3400" u="sng" dirty="0">
                <a:latin typeface="Arial" panose="020B0604020202020204" pitchFamily="34" charset="0"/>
                <a:cs typeface="Arial" panose="020B0604020202020204" pitchFamily="34" charset="0"/>
              </a:rPr>
              <a:t>13.3</a:t>
            </a:r>
            <a:r>
              <a:rPr lang="es-ES" sz="3400" dirty="0">
                <a:latin typeface="Arial" panose="020B0604020202020204" pitchFamily="34" charset="0"/>
                <a:cs typeface="Arial" panose="020B0604020202020204" pitchFamily="34" charset="0"/>
              </a:rPr>
              <a:t> del Reglamento dispone que “una vez revisados los libros de texto, comunicarán a los representantes legales del alumnado que haya realizado un uso incorrecto de los mismos la obligación de reponer el material extraviado o deteriorado, así como el plazo para hacerlo que, en ningún caso, </a:t>
            </a:r>
            <a:r>
              <a:rPr lang="es-ES" sz="3400" b="1" dirty="0">
                <a:latin typeface="Arial" panose="020B0604020202020204" pitchFamily="34" charset="0"/>
                <a:cs typeface="Arial" panose="020B0604020202020204" pitchFamily="34" charset="0"/>
              </a:rPr>
              <a:t>será inferior a diez días</a:t>
            </a:r>
            <a:r>
              <a:rPr lang="es-ES" sz="3400" dirty="0">
                <a:latin typeface="Arial" panose="020B0604020202020204" pitchFamily="34" charset="0"/>
                <a:cs typeface="Arial" panose="020B0604020202020204" pitchFamily="34" charset="0"/>
              </a:rPr>
              <a:t> </a:t>
            </a:r>
            <a:r>
              <a:rPr lang="es-ES" sz="3400" b="1" dirty="0">
                <a:latin typeface="Arial" panose="020B0604020202020204" pitchFamily="34" charset="0"/>
                <a:cs typeface="Arial" panose="020B0604020202020204" pitchFamily="34" charset="0"/>
              </a:rPr>
              <a:t>hábiles</a:t>
            </a:r>
            <a:r>
              <a:rPr lang="es-ES" sz="3400" dirty="0">
                <a:latin typeface="Arial" panose="020B0604020202020204" pitchFamily="34" charset="0"/>
                <a:cs typeface="Arial" panose="020B0604020202020204" pitchFamily="34" charset="0"/>
              </a:rPr>
              <a:t> contados a partir de la recepción de dicha comunicación.”</a:t>
            </a:r>
          </a:p>
          <a:p>
            <a:pPr algn="just"/>
            <a:r>
              <a:rPr lang="es-ES" sz="3400" b="1" u="sng" dirty="0" smtClean="0">
                <a:latin typeface="Arial" panose="020B0604020202020204" pitchFamily="34" charset="0"/>
                <a:cs typeface="Arial" panose="020B0604020202020204" pitchFamily="34" charset="0"/>
              </a:rPr>
              <a:t>Documento </a:t>
            </a:r>
            <a:r>
              <a:rPr lang="es-ES" sz="3400" b="1" u="sng" dirty="0">
                <a:latin typeface="Arial" panose="020B0604020202020204" pitchFamily="34" charset="0"/>
                <a:cs typeface="Arial" panose="020B0604020202020204" pitchFamily="34" charset="0"/>
              </a:rPr>
              <a:t>de comunicación</a:t>
            </a:r>
            <a:r>
              <a:rPr lang="es-ES" sz="3400" dirty="0">
                <a:latin typeface="Arial" panose="020B0604020202020204" pitchFamily="34" charset="0"/>
                <a:cs typeface="Arial" panose="020B0604020202020204" pitchFamily="34" charset="0"/>
              </a:rPr>
              <a:t>: Tanto para los centros públicos como para los centros concertados, la aplicación EDUCA generará el documento para la comunicación a los representantes de los alumnos de las obligaciones de reposición.</a:t>
            </a:r>
          </a:p>
          <a:p>
            <a:pPr algn="just"/>
            <a:r>
              <a:rPr lang="es-ES" sz="3400" b="1" u="sng" dirty="0" smtClean="0">
                <a:latin typeface="Arial" panose="020B0604020202020204" pitchFamily="34" charset="0"/>
                <a:cs typeface="Arial" panose="020B0604020202020204" pitchFamily="34" charset="0"/>
              </a:rPr>
              <a:t>Control </a:t>
            </a:r>
            <a:r>
              <a:rPr lang="es-ES" sz="3400" b="1" u="sng" dirty="0">
                <a:latin typeface="Arial" panose="020B0604020202020204" pitchFamily="34" charset="0"/>
                <a:cs typeface="Arial" panose="020B0604020202020204" pitchFamily="34" charset="0"/>
              </a:rPr>
              <a:t>de reposición</a:t>
            </a:r>
            <a:r>
              <a:rPr lang="es-ES" sz="3400" dirty="0">
                <a:latin typeface="Arial" panose="020B0604020202020204" pitchFamily="34" charset="0"/>
                <a:cs typeface="Arial" panose="020B0604020202020204" pitchFamily="34" charset="0"/>
              </a:rPr>
              <a:t>: Tanto los centros públicos como los centros concertados dejarán constancia de la reposición en la aplicación EDUCA.</a:t>
            </a:r>
          </a:p>
          <a:p>
            <a:pPr algn="just"/>
            <a:r>
              <a:rPr lang="es-ES" sz="3400" dirty="0">
                <a:latin typeface="Arial" panose="020B0604020202020204" pitchFamily="34" charset="0"/>
                <a:cs typeface="Arial" panose="020B0604020202020204" pitchFamily="34" charset="0"/>
              </a:rPr>
              <a:t>En caso de </a:t>
            </a:r>
            <a:r>
              <a:rPr lang="es-ES" sz="3400" b="1" dirty="0">
                <a:latin typeface="Arial" panose="020B0604020202020204" pitchFamily="34" charset="0"/>
                <a:cs typeface="Arial" panose="020B0604020202020204" pitchFamily="34" charset="0"/>
              </a:rPr>
              <a:t>cambio de centro</a:t>
            </a:r>
            <a:r>
              <a:rPr lang="es-ES" sz="3400" dirty="0">
                <a:latin typeface="Arial" panose="020B0604020202020204" pitchFamily="34" charset="0"/>
                <a:cs typeface="Arial" panose="020B0604020202020204" pitchFamily="34" charset="0"/>
              </a:rPr>
              <a:t> para el curso </a:t>
            </a:r>
            <a:r>
              <a:rPr lang="es-ES" sz="3400" dirty="0" smtClean="0">
                <a:latin typeface="Arial" panose="020B0604020202020204" pitchFamily="34" charset="0"/>
                <a:cs typeface="Arial" panose="020B0604020202020204" pitchFamily="34" charset="0"/>
              </a:rPr>
              <a:t>2022/2023, </a:t>
            </a:r>
            <a:r>
              <a:rPr lang="es-ES" sz="3400" dirty="0">
                <a:latin typeface="Arial" panose="020B0604020202020204" pitchFamily="34" charset="0"/>
                <a:cs typeface="Arial" panose="020B0604020202020204" pitchFamily="34" charset="0"/>
              </a:rPr>
              <a:t>el centro de origen entregará a los representantes legales del alumno el “Certificado de devolución” en el que constará, en su caso, la devolución o reposición del material. El documento estará disponible en </a:t>
            </a:r>
            <a:r>
              <a:rPr lang="es-ES" sz="3400" i="1" dirty="0">
                <a:latin typeface="Arial" panose="020B0604020202020204" pitchFamily="34" charset="0"/>
                <a:cs typeface="Arial" panose="020B0604020202020204" pitchFamily="34" charset="0"/>
              </a:rPr>
              <a:t>EDUCA: Servicios complementarios &gt; Libros de texto &gt; Devoluciones</a:t>
            </a:r>
            <a:r>
              <a:rPr lang="es-ES" sz="3400" i="1" dirty="0" smtClean="0">
                <a:latin typeface="Arial" panose="020B0604020202020204" pitchFamily="34" charset="0"/>
                <a:cs typeface="Arial" panose="020B0604020202020204" pitchFamily="34" charset="0"/>
              </a:rPr>
              <a:t>,</a:t>
            </a:r>
            <a:endParaRPr lang="es-ES_tradnl" sz="1050" dirty="0" smtClean="0">
              <a:latin typeface="Arial" panose="020B0604020202020204" pitchFamily="34" charset="0"/>
              <a:cs typeface="Arial" panose="020B0604020202020204" pitchFamily="34" charset="0"/>
            </a:endParaRPr>
          </a:p>
          <a:p>
            <a:pPr marL="627063" lvl="2" indent="0">
              <a:buNone/>
            </a:pPr>
            <a:endParaRPr lang="es-ES_tradnl" sz="105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9395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es-ES_tradnl" sz="2800" dirty="0" smtClean="0">
                <a:latin typeface="Arial" panose="020B0604020202020204" pitchFamily="34" charset="0"/>
                <a:cs typeface="Arial" panose="020B0604020202020204" pitchFamily="34" charset="0"/>
              </a:rPr>
              <a:t>7. GESTIÓN DEL PROGRAMA</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marL="0" indent="0">
              <a:buNone/>
            </a:pPr>
            <a:r>
              <a:rPr lang="es-ES_tradnl" sz="1900" b="1" dirty="0" smtClean="0">
                <a:latin typeface="Arial" panose="020B0604020202020204" pitchFamily="34" charset="0"/>
                <a:cs typeface="Arial" panose="020B0604020202020204" pitchFamily="34" charset="0"/>
              </a:rPr>
              <a:t>7.1. </a:t>
            </a:r>
            <a:r>
              <a:rPr lang="es-ES_tradnl" sz="1900" b="1" u="sng" dirty="0" smtClean="0">
                <a:latin typeface="Arial" panose="020B0604020202020204" pitchFamily="34" charset="0"/>
                <a:cs typeface="Arial" panose="020B0604020202020204" pitchFamily="34" charset="0"/>
              </a:rPr>
              <a:t>Justificación definitiva de las cantidades recibidas:</a:t>
            </a:r>
          </a:p>
          <a:p>
            <a:pPr algn="just"/>
            <a:r>
              <a:rPr lang="es-ES" sz="1200" b="1" u="sng" dirty="0" smtClean="0">
                <a:latin typeface="Arial" panose="020B0604020202020204" pitchFamily="34" charset="0"/>
                <a:cs typeface="Arial" panose="020B0604020202020204" pitchFamily="34" charset="0"/>
              </a:rPr>
              <a:t>Competencia</a:t>
            </a:r>
            <a:r>
              <a:rPr lang="es-ES" sz="1200" b="1" u="sng" dirty="0">
                <a:latin typeface="Arial" panose="020B0604020202020204" pitchFamily="34" charset="0"/>
                <a:cs typeface="Arial" panose="020B0604020202020204" pitchFamily="34" charset="0"/>
              </a:rPr>
              <a:t>, plazo y documentación</a:t>
            </a:r>
            <a:r>
              <a:rPr lang="es-ES" sz="1200" dirty="0">
                <a:latin typeface="Arial" panose="020B0604020202020204" pitchFamily="34" charset="0"/>
                <a:cs typeface="Arial" panose="020B0604020202020204" pitchFamily="34" charset="0"/>
              </a:rPr>
              <a:t>: La justificación definitiva de ingresos y gastos de Programa de Gratuidad de Libros de Texto se llevará a cabo mediante la aprobación por el </a:t>
            </a:r>
            <a:r>
              <a:rPr lang="es-ES" sz="1200" b="1" dirty="0">
                <a:latin typeface="Arial" panose="020B0604020202020204" pitchFamily="34" charset="0"/>
                <a:cs typeface="Arial" panose="020B0604020202020204" pitchFamily="34" charset="0"/>
              </a:rPr>
              <a:t>Consejo Escolar</a:t>
            </a:r>
            <a:r>
              <a:rPr lang="es-ES" sz="1200" dirty="0">
                <a:latin typeface="Arial" panose="020B0604020202020204" pitchFamily="34" charset="0"/>
                <a:cs typeface="Arial" panose="020B0604020202020204" pitchFamily="34" charset="0"/>
              </a:rPr>
              <a:t> del estado de cuentas del centro para la adquisición de libros de texto, </a:t>
            </a:r>
            <a:r>
              <a:rPr lang="es-ES" sz="1200" u="sng" dirty="0">
                <a:latin typeface="Arial" panose="020B0604020202020204" pitchFamily="34" charset="0"/>
                <a:cs typeface="Arial" panose="020B0604020202020204" pitchFamily="34" charset="0"/>
              </a:rPr>
              <a:t>con indicación del saldo resultante.</a:t>
            </a:r>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Los </a:t>
            </a:r>
            <a:r>
              <a:rPr lang="es-ES" sz="1200" b="1" dirty="0">
                <a:latin typeface="Arial" panose="020B0604020202020204" pitchFamily="34" charset="0"/>
                <a:cs typeface="Arial" panose="020B0604020202020204" pitchFamily="34" charset="0"/>
              </a:rPr>
              <a:t>centros</a:t>
            </a:r>
            <a:r>
              <a:rPr lang="es-ES" sz="1200" dirty="0">
                <a:latin typeface="Arial" panose="020B0604020202020204" pitchFamily="34" charset="0"/>
                <a:cs typeface="Arial" panose="020B0604020202020204" pitchFamily="34" charset="0"/>
              </a:rPr>
              <a:t> </a:t>
            </a:r>
            <a:r>
              <a:rPr lang="es-ES" sz="1200" b="1" dirty="0">
                <a:latin typeface="Arial" panose="020B0604020202020204" pitchFamily="34" charset="0"/>
                <a:cs typeface="Arial" panose="020B0604020202020204" pitchFamily="34" charset="0"/>
              </a:rPr>
              <a:t>públicos</a:t>
            </a:r>
            <a:r>
              <a:rPr lang="es-ES" sz="1200" dirty="0">
                <a:latin typeface="Arial" panose="020B0604020202020204" pitchFamily="34" charset="0"/>
                <a:cs typeface="Arial" panose="020B0604020202020204" pitchFamily="34" charset="0"/>
              </a:rPr>
              <a:t> deberán remitir </a:t>
            </a:r>
            <a:r>
              <a:rPr lang="es-ES" sz="1200" b="1" dirty="0">
                <a:latin typeface="Arial" panose="020B0604020202020204" pitchFamily="34" charset="0"/>
                <a:cs typeface="Arial" panose="020B0604020202020204" pitchFamily="34" charset="0"/>
              </a:rPr>
              <a:t>antes del 30 de junio</a:t>
            </a:r>
            <a:r>
              <a:rPr lang="es-ES" sz="1200" dirty="0">
                <a:latin typeface="Arial" panose="020B0604020202020204" pitchFamily="34" charset="0"/>
                <a:cs typeface="Arial" panose="020B0604020202020204" pitchFamily="34" charset="0"/>
              </a:rPr>
              <a:t> al Departamento de Educación, por correo electrónico </a:t>
            </a:r>
            <a:r>
              <a:rPr lang="es-ES" sz="1200" u="sng" dirty="0">
                <a:latin typeface="Arial" panose="020B0604020202020204" pitchFamily="34" charset="0"/>
                <a:cs typeface="Arial" panose="020B0604020202020204" pitchFamily="34" charset="0"/>
                <a:hlinkClick r:id="rId2"/>
              </a:rPr>
              <a:t>gratuidad.libros.texto@navarra.es</a:t>
            </a:r>
            <a:r>
              <a:rPr lang="es-ES" sz="1200" u="sng" dirty="0">
                <a:latin typeface="Arial" panose="020B0604020202020204" pitchFamily="34" charset="0"/>
                <a:cs typeface="Arial" panose="020B0604020202020204" pitchFamily="34" charset="0"/>
              </a:rPr>
              <a:t>,</a:t>
            </a:r>
            <a:r>
              <a:rPr lang="es-ES" sz="1200" dirty="0">
                <a:latin typeface="Arial" panose="020B0604020202020204" pitchFamily="34" charset="0"/>
                <a:cs typeface="Arial" panose="020B0604020202020204" pitchFamily="34" charset="0"/>
              </a:rPr>
              <a:t> la citada certificación del Consejo Escolar del centro. El modelo del documento “</a:t>
            </a:r>
            <a:r>
              <a:rPr lang="es-ES" sz="1200" b="1" dirty="0">
                <a:latin typeface="Arial" panose="020B0604020202020204" pitchFamily="34" charset="0"/>
                <a:cs typeface="Arial" panose="020B0604020202020204" pitchFamily="34" charset="0"/>
              </a:rPr>
              <a:t>Certificado de aprobación de cuentas</a:t>
            </a:r>
            <a:r>
              <a:rPr lang="es-ES" sz="1200" dirty="0">
                <a:latin typeface="Arial" panose="020B0604020202020204" pitchFamily="34" charset="0"/>
                <a:cs typeface="Arial" panose="020B0604020202020204" pitchFamily="34" charset="0"/>
              </a:rPr>
              <a:t>” estará disponible en EDUCA. </a:t>
            </a:r>
            <a:r>
              <a:rPr lang="es-ES" sz="1200" i="1" dirty="0">
                <a:latin typeface="Arial" panose="020B0604020202020204" pitchFamily="34" charset="0"/>
                <a:cs typeface="Arial" panose="020B0604020202020204" pitchFamily="34" charset="0"/>
              </a:rPr>
              <a:t>Servicios complementarios-libros de texto-modalidad de gestión.</a:t>
            </a:r>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Con respecto al </a:t>
            </a:r>
            <a:r>
              <a:rPr lang="es-ES" sz="1200" b="1" dirty="0">
                <a:latin typeface="Arial" panose="020B0604020202020204" pitchFamily="34" charset="0"/>
                <a:cs typeface="Arial" panose="020B0604020202020204" pitchFamily="34" charset="0"/>
              </a:rPr>
              <a:t>Certificado de aprobación de cuentas</a:t>
            </a:r>
            <a:r>
              <a:rPr lang="es-ES" sz="1200" dirty="0">
                <a:latin typeface="Arial" panose="020B0604020202020204" pitchFamily="34" charset="0"/>
                <a:cs typeface="Arial" panose="020B0604020202020204" pitchFamily="34" charset="0"/>
              </a:rPr>
              <a:t>, los </a:t>
            </a:r>
            <a:r>
              <a:rPr lang="es-ES" sz="1200" b="1" dirty="0">
                <a:latin typeface="Arial" panose="020B0604020202020204" pitchFamily="34" charset="0"/>
                <a:cs typeface="Arial" panose="020B0604020202020204" pitchFamily="34" charset="0"/>
              </a:rPr>
              <a:t>centros</a:t>
            </a:r>
            <a:r>
              <a:rPr lang="es-ES" sz="1200" dirty="0">
                <a:latin typeface="Arial" panose="020B0604020202020204" pitchFamily="34" charset="0"/>
                <a:cs typeface="Arial" panose="020B0604020202020204" pitchFamily="34" charset="0"/>
              </a:rPr>
              <a:t> </a:t>
            </a:r>
            <a:r>
              <a:rPr lang="es-ES" sz="1200" b="1" dirty="0">
                <a:latin typeface="Arial" panose="020B0604020202020204" pitchFamily="34" charset="0"/>
                <a:cs typeface="Arial" panose="020B0604020202020204" pitchFamily="34" charset="0"/>
              </a:rPr>
              <a:t>concertados</a:t>
            </a:r>
            <a:r>
              <a:rPr lang="es-ES" sz="1200" dirty="0">
                <a:latin typeface="Arial" panose="020B0604020202020204" pitchFamily="34" charset="0"/>
                <a:cs typeface="Arial" panose="020B0604020202020204" pitchFamily="34" charset="0"/>
              </a:rPr>
              <a:t> deberán remitir </a:t>
            </a:r>
            <a:r>
              <a:rPr lang="es-ES" sz="1200" b="1" dirty="0">
                <a:latin typeface="Arial" panose="020B0604020202020204" pitchFamily="34" charset="0"/>
                <a:cs typeface="Arial" panose="020B0604020202020204" pitchFamily="34" charset="0"/>
              </a:rPr>
              <a:t>antes del 30 de junio</a:t>
            </a:r>
            <a:r>
              <a:rPr lang="es-ES" sz="1200" dirty="0">
                <a:latin typeface="Arial" panose="020B0604020202020204" pitchFamily="34" charset="0"/>
                <a:cs typeface="Arial" panose="020B0604020202020204" pitchFamily="34" charset="0"/>
              </a:rPr>
              <a:t> la certificación del Consejo Escolar del Centro citada anteriormente en el modelo del documento “Certificado de aprobación de cuentas” por correo electrónico </a:t>
            </a:r>
            <a:r>
              <a:rPr lang="es-ES" sz="1200" u="sng" dirty="0">
                <a:latin typeface="Arial" panose="020B0604020202020204" pitchFamily="34" charset="0"/>
                <a:cs typeface="Arial" panose="020B0604020202020204" pitchFamily="34" charset="0"/>
                <a:hlinkClick r:id="rId2"/>
              </a:rPr>
              <a:t>gratuidad.libros.texto@navarra.es</a:t>
            </a:r>
            <a:r>
              <a:rPr lang="es-ES" sz="1200" dirty="0">
                <a:latin typeface="Arial" panose="020B0604020202020204" pitchFamily="34" charset="0"/>
                <a:cs typeface="Arial" panose="020B0604020202020204" pitchFamily="34" charset="0"/>
              </a:rPr>
              <a:t>, </a:t>
            </a:r>
            <a:r>
              <a:rPr lang="es-ES" sz="1200" dirty="0" smtClean="0">
                <a:latin typeface="Arial" panose="020B0604020202020204" pitchFamily="34" charset="0"/>
                <a:cs typeface="Arial" panose="020B0604020202020204" pitchFamily="34" charset="0"/>
              </a:rPr>
              <a:t>y </a:t>
            </a:r>
            <a:r>
              <a:rPr lang="es-ES" sz="1200" b="1" dirty="0">
                <a:latin typeface="Arial" panose="020B0604020202020204" pitchFamily="34" charset="0"/>
                <a:cs typeface="Arial" panose="020B0604020202020204" pitchFamily="34" charset="0"/>
              </a:rPr>
              <a:t>cumplimentar los formularios</a:t>
            </a:r>
            <a:r>
              <a:rPr lang="es-ES" sz="1200" dirty="0">
                <a:latin typeface="Arial" panose="020B0604020202020204" pitchFamily="34" charset="0"/>
                <a:cs typeface="Arial" panose="020B0604020202020204" pitchFamily="34" charset="0"/>
              </a:rPr>
              <a:t> de ingresos y gastos que estarán disponibles en la </a:t>
            </a:r>
            <a:r>
              <a:rPr lang="es-ES" sz="1200" b="1" dirty="0">
                <a:latin typeface="Arial" panose="020B0604020202020204" pitchFamily="34" charset="0"/>
                <a:cs typeface="Arial" panose="020B0604020202020204" pitchFamily="34" charset="0"/>
              </a:rPr>
              <a:t>Web</a:t>
            </a:r>
            <a:r>
              <a:rPr lang="es-ES" sz="1200" dirty="0">
                <a:latin typeface="Arial" panose="020B0604020202020204" pitchFamily="34" charset="0"/>
                <a:cs typeface="Arial" panose="020B0604020202020204" pitchFamily="34" charset="0"/>
              </a:rPr>
              <a:t>.</a:t>
            </a:r>
          </a:p>
          <a:p>
            <a:pPr marL="0" indent="0">
              <a:buNone/>
            </a:pPr>
            <a:endParaRPr lang="es-ES_tradnl" sz="1200" b="1" u="sng" dirty="0" smtClean="0">
              <a:latin typeface="Arial" panose="020B0604020202020204" pitchFamily="34" charset="0"/>
              <a:cs typeface="Arial" panose="020B0604020202020204" pitchFamily="34" charset="0"/>
            </a:endParaRPr>
          </a:p>
          <a:p>
            <a:pPr marL="0" indent="0">
              <a:buNone/>
            </a:pPr>
            <a:endParaRPr lang="es-ES_tradnl"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1312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fontScale="92500" lnSpcReduction="20000"/>
          </a:bodyPr>
          <a:lstStyle/>
          <a:p>
            <a:pPr marL="0" indent="0">
              <a:buNone/>
            </a:pPr>
            <a:r>
              <a:rPr lang="es-ES_tradnl" sz="1500" b="1" dirty="0" smtClean="0">
                <a:latin typeface="Arial" panose="020B0604020202020204" pitchFamily="34" charset="0"/>
                <a:cs typeface="Arial" panose="020B0604020202020204" pitchFamily="34" charset="0"/>
              </a:rPr>
              <a:t>7.2. </a:t>
            </a:r>
            <a:r>
              <a:rPr lang="es-ES_tradnl" sz="1500" b="1" u="sng" dirty="0" smtClean="0">
                <a:latin typeface="Arial" panose="020B0604020202020204" pitchFamily="34" charset="0"/>
                <a:cs typeface="Arial" panose="020B0604020202020204" pitchFamily="34" charset="0"/>
              </a:rPr>
              <a:t>Custodia de la documentación contable:</a:t>
            </a:r>
          </a:p>
          <a:p>
            <a:pPr marL="541338" indent="-185738"/>
            <a:r>
              <a:rPr lang="es-ES" sz="1500" dirty="0">
                <a:latin typeface="Arial" panose="020B0604020202020204" pitchFamily="34" charset="0"/>
                <a:cs typeface="Arial" panose="020B0604020202020204" pitchFamily="34" charset="0"/>
              </a:rPr>
              <a:t>Los justificantes originales y demás documentación original de carácter económico del gasto realizado se custodiarán por los centros, quedando a disposición del Departamento de Educación</a:t>
            </a:r>
            <a:r>
              <a:rPr lang="es-ES" sz="1500" dirty="0" smtClean="0">
                <a:latin typeface="Arial" panose="020B0604020202020204" pitchFamily="34" charset="0"/>
                <a:cs typeface="Arial" panose="020B0604020202020204" pitchFamily="34" charset="0"/>
              </a:rPr>
              <a:t>.</a:t>
            </a:r>
          </a:p>
          <a:p>
            <a:pPr marL="0" indent="0">
              <a:buNone/>
            </a:pPr>
            <a:endParaRPr lang="es-ES" sz="1200" dirty="0">
              <a:latin typeface="Arial" panose="020B0604020202020204" pitchFamily="34" charset="0"/>
              <a:cs typeface="Arial" panose="020B0604020202020204" pitchFamily="34" charset="0"/>
            </a:endParaRPr>
          </a:p>
          <a:p>
            <a:pPr marL="0" indent="0">
              <a:buNone/>
            </a:pPr>
            <a:r>
              <a:rPr lang="es-ES_tradnl" sz="1500" b="1" dirty="0" smtClean="0">
                <a:latin typeface="Arial" panose="020B0604020202020204" pitchFamily="34" charset="0"/>
                <a:cs typeface="Arial" panose="020B0604020202020204" pitchFamily="34" charset="0"/>
              </a:rPr>
              <a:t>7.3.</a:t>
            </a:r>
            <a:r>
              <a:rPr lang="es-ES_tradnl" sz="1500" b="1" u="sng" dirty="0" smtClean="0">
                <a:latin typeface="Arial" panose="020B0604020202020204" pitchFamily="34" charset="0"/>
                <a:cs typeface="Arial" panose="020B0604020202020204" pitchFamily="34" charset="0"/>
              </a:rPr>
              <a:t> Devolución de las cantidades no utilizadas:</a:t>
            </a:r>
          </a:p>
          <a:p>
            <a:pPr marL="541338" indent="-185738"/>
            <a:r>
              <a:rPr lang="es-ES" sz="1500" dirty="0">
                <a:latin typeface="Arial" panose="020B0604020202020204" pitchFamily="34" charset="0"/>
                <a:cs typeface="Arial" panose="020B0604020202020204" pitchFamily="34" charset="0"/>
              </a:rPr>
              <a:t>En el caso de los centros docentes concertados, el Departamento de Educación solicitará el reintegro de las cantidades que, conforme a la contabilidad aprobada por el Consejo Escolar del centro, no hayan sido aplicadas al Programa de Gratuidad y no se hayan dedicado a la adquisición de material didáctico e informático de uso común. </a:t>
            </a:r>
            <a:endParaRPr lang="es-ES" sz="1500" dirty="0" smtClean="0">
              <a:latin typeface="Arial" panose="020B0604020202020204" pitchFamily="34" charset="0"/>
              <a:cs typeface="Arial" panose="020B0604020202020204" pitchFamily="34" charset="0"/>
            </a:endParaRPr>
          </a:p>
          <a:p>
            <a:pPr marL="536575" indent="-176213"/>
            <a:r>
              <a:rPr lang="es-ES" sz="1500" b="1" dirty="0">
                <a:solidFill>
                  <a:srgbClr val="00B050"/>
                </a:solidFill>
                <a:latin typeface="Arial" panose="020B0604020202020204" pitchFamily="34" charset="0"/>
                <a:cs typeface="Arial" panose="020B0604020202020204" pitchFamily="34" charset="0"/>
              </a:rPr>
              <a:t>En los centros públicos cuando el saldo de la contabilidad aprobada por el Consejo Escolar para el Programa </a:t>
            </a:r>
            <a:r>
              <a:rPr lang="es-ES" sz="1500" b="1" dirty="0" smtClean="0">
                <a:solidFill>
                  <a:srgbClr val="00B050"/>
                </a:solidFill>
                <a:latin typeface="Arial" panose="020B0604020202020204" pitchFamily="34" charset="0"/>
                <a:cs typeface="Arial" panose="020B0604020202020204" pitchFamily="34" charset="0"/>
              </a:rPr>
              <a:t>de Gratuidad </a:t>
            </a:r>
            <a:r>
              <a:rPr lang="es-ES" sz="1500" b="1" dirty="0">
                <a:solidFill>
                  <a:srgbClr val="00B050"/>
                </a:solidFill>
                <a:latin typeface="Arial" panose="020B0604020202020204" pitchFamily="34" charset="0"/>
                <a:cs typeface="Arial" panose="020B0604020202020204" pitchFamily="34" charset="0"/>
              </a:rPr>
              <a:t>sea positivo, se podrá aplicar lo dispuesto en el artículo 16 del Decreto Foral 250/1992, de 6 de julio, por </a:t>
            </a:r>
            <a:r>
              <a:rPr lang="es-ES" sz="1500" b="1" dirty="0" smtClean="0">
                <a:solidFill>
                  <a:srgbClr val="00B050"/>
                </a:solidFill>
                <a:latin typeface="Arial" panose="020B0604020202020204" pitchFamily="34" charset="0"/>
                <a:cs typeface="Arial" panose="020B0604020202020204" pitchFamily="34" charset="0"/>
              </a:rPr>
              <a:t>el que </a:t>
            </a:r>
            <a:r>
              <a:rPr lang="es-ES" sz="1500" b="1" dirty="0">
                <a:solidFill>
                  <a:srgbClr val="00B050"/>
                </a:solidFill>
                <a:latin typeface="Arial" panose="020B0604020202020204" pitchFamily="34" charset="0"/>
                <a:cs typeface="Arial" panose="020B0604020202020204" pitchFamily="34" charset="0"/>
              </a:rPr>
              <a:t>se regula el régimen de los ingresos y gastos derivados del funcionamiento de los centros </a:t>
            </a:r>
            <a:r>
              <a:rPr lang="es-ES" sz="1500" b="1" dirty="0" smtClean="0">
                <a:solidFill>
                  <a:srgbClr val="00B050"/>
                </a:solidFill>
                <a:latin typeface="Arial" panose="020B0604020202020204" pitchFamily="34" charset="0"/>
                <a:cs typeface="Arial" panose="020B0604020202020204" pitchFamily="34" charset="0"/>
              </a:rPr>
              <a:t>docentes públicos </a:t>
            </a:r>
            <a:r>
              <a:rPr lang="es-ES" sz="1500" b="1" dirty="0">
                <a:solidFill>
                  <a:srgbClr val="00B050"/>
                </a:solidFill>
                <a:latin typeface="Arial" panose="020B0604020202020204" pitchFamily="34" charset="0"/>
                <a:cs typeface="Arial" panose="020B0604020202020204" pitchFamily="34" charset="0"/>
              </a:rPr>
              <a:t>de la Comunidad Foral de Navarra, hasta el 1</a:t>
            </a:r>
            <a:r>
              <a:rPr lang="es-ES" sz="1500" b="1" dirty="0" smtClean="0">
                <a:solidFill>
                  <a:srgbClr val="00B050"/>
                </a:solidFill>
                <a:latin typeface="Arial" panose="020B0604020202020204" pitchFamily="34" charset="0"/>
                <a:cs typeface="Arial" panose="020B0604020202020204" pitchFamily="34" charset="0"/>
              </a:rPr>
              <a:t> </a:t>
            </a:r>
            <a:r>
              <a:rPr lang="es-ES" sz="1500" b="1" dirty="0">
                <a:solidFill>
                  <a:srgbClr val="00B050"/>
                </a:solidFill>
                <a:latin typeface="Arial" panose="020B0604020202020204" pitchFamily="34" charset="0"/>
                <a:cs typeface="Arial" panose="020B0604020202020204" pitchFamily="34" charset="0"/>
              </a:rPr>
              <a:t>de diciembre de </a:t>
            </a:r>
            <a:r>
              <a:rPr lang="es-ES" sz="1500" b="1" dirty="0" smtClean="0">
                <a:solidFill>
                  <a:srgbClr val="00B050"/>
                </a:solidFill>
                <a:latin typeface="Arial" panose="020B0604020202020204" pitchFamily="34" charset="0"/>
                <a:cs typeface="Arial" panose="020B0604020202020204" pitchFamily="34" charset="0"/>
              </a:rPr>
              <a:t>2022</a:t>
            </a:r>
            <a:r>
              <a:rPr lang="es-ES" sz="1500" dirty="0" smtClean="0">
                <a:latin typeface="Arial" panose="020B0604020202020204" pitchFamily="34" charset="0"/>
                <a:cs typeface="Arial" panose="020B0604020202020204" pitchFamily="34" charset="0"/>
              </a:rPr>
              <a:t>. </a:t>
            </a:r>
            <a:r>
              <a:rPr lang="es-ES" sz="1500" b="1" dirty="0">
                <a:solidFill>
                  <a:srgbClr val="00B050"/>
                </a:solidFill>
                <a:latin typeface="Arial" panose="020B0604020202020204" pitchFamily="34" charset="0"/>
                <a:cs typeface="Arial" panose="020B0604020202020204" pitchFamily="34" charset="0"/>
              </a:rPr>
              <a:t>En el caso de que a dicha fecha exista saldo pendiente, se reintegrará al Departamento de Educación</a:t>
            </a:r>
            <a:r>
              <a:rPr lang="es-ES" sz="1600" b="1" dirty="0">
                <a:solidFill>
                  <a:srgbClr val="00B050"/>
                </a:solidFill>
              </a:rPr>
              <a:t>.</a:t>
            </a:r>
          </a:p>
          <a:p>
            <a:pPr marL="0" indent="0">
              <a:buNone/>
            </a:pPr>
            <a:endParaRPr lang="es-ES_tradnl" sz="1500" b="1" u="sng" dirty="0">
              <a:latin typeface="Arial" panose="020B0604020202020204" pitchFamily="34" charset="0"/>
              <a:cs typeface="Arial" panose="020B0604020202020204" pitchFamily="34" charset="0"/>
            </a:endParaRPr>
          </a:p>
          <a:p>
            <a:pPr marL="0" indent="0">
              <a:buNone/>
            </a:pPr>
            <a:endParaRPr lang="es-ES_tradnl" sz="1200" b="1" u="sng" dirty="0" smtClean="0">
              <a:latin typeface="Arial" panose="020B0604020202020204" pitchFamily="34" charset="0"/>
              <a:cs typeface="Arial" panose="020B0604020202020204" pitchFamily="34" charset="0"/>
            </a:endParaRPr>
          </a:p>
          <a:p>
            <a:pPr marL="0" indent="0">
              <a:buNone/>
            </a:pPr>
            <a:endParaRPr lang="es-ES_tradnl"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51208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355600" indent="-355600" algn="l"/>
            <a:r>
              <a:rPr lang="es-ES_tradnl" sz="2800" dirty="0" smtClean="0">
                <a:latin typeface="Arial" panose="020B0604020202020204" pitchFamily="34" charset="0"/>
                <a:cs typeface="Arial" panose="020B0604020202020204" pitchFamily="34" charset="0"/>
              </a:rPr>
              <a:t>8. MATERIALES CURRICULARES DE USO COMÚN Y/O ELABORACIÓN PROPIA</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marL="0" indent="0">
              <a:buNone/>
            </a:pPr>
            <a:endParaRPr lang="es-ES_tradnl" sz="1200" b="1" u="sng" dirty="0" smtClean="0">
              <a:latin typeface="Arial" panose="020B0604020202020204" pitchFamily="34" charset="0"/>
              <a:cs typeface="Arial" panose="020B0604020202020204" pitchFamily="34" charset="0"/>
            </a:endParaRPr>
          </a:p>
          <a:p>
            <a:pPr marL="0" indent="0">
              <a:buNone/>
            </a:pPr>
            <a:endParaRPr lang="es-ES_tradnl"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1126066" y="2556932"/>
            <a:ext cx="10249429" cy="3515635"/>
          </a:xfrm>
          <a:prstGeom prst="rect">
            <a:avLst/>
          </a:prstGeom>
        </p:spPr>
      </p:pic>
    </p:spTree>
    <p:extLst>
      <p:ext uri="{BB962C8B-B14F-4D97-AF65-F5344CB8AC3E}">
        <p14:creationId xmlns:p14="http://schemas.microsoft.com/office/powerpoint/2010/main" val="101961335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algn="l"/>
            <a:r>
              <a:rPr lang="es-ES_tradnl" sz="2800" dirty="0" smtClean="0">
                <a:latin typeface="Arial" panose="020B0604020202020204" pitchFamily="34" charset="0"/>
                <a:cs typeface="Arial" panose="020B0604020202020204" pitchFamily="34" charset="0"/>
              </a:rPr>
              <a:t>9. LIBROS DIGITALES</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fontScale="55000" lnSpcReduction="20000"/>
          </a:bodyPr>
          <a:lstStyle/>
          <a:p>
            <a:pPr algn="just"/>
            <a:r>
              <a:rPr lang="es-ES" sz="2200" dirty="0">
                <a:latin typeface="Arial" panose="020B0604020202020204" pitchFamily="34" charset="0"/>
                <a:cs typeface="Arial" panose="020B0604020202020204" pitchFamily="34" charset="0"/>
              </a:rPr>
              <a:t>De acuerdo con la LEY FORAL 6/2008, DE 25 DE MARZO, DE FINANCIACIÓN DEL LIBRO DE TEXTO PARA LA ENSEÑANZA BÁSICA, se entiende por libro de texto, el material de carácter duradero y autosuficiente destinado a ser utilizado por los alumnos y alumnas, y que desarrolla los contenidos establecidos en la normativa aprobada por el Gobierno de Navarra sobre el desarrollo de los currículos en las etapas educativas.</a:t>
            </a:r>
          </a:p>
          <a:p>
            <a:pPr algn="just"/>
            <a:r>
              <a:rPr lang="es-ES" sz="2200" dirty="0">
                <a:latin typeface="Arial" panose="020B0604020202020204" pitchFamily="34" charset="0"/>
                <a:cs typeface="Arial" panose="020B0604020202020204" pitchFamily="34" charset="0"/>
              </a:rPr>
              <a:t>Por lo tanto, se admitirá la compra de libros digitales dentro del Programa de Gratuidad siempre que cumplan los requisitos de durabilidad y autosuficiencia que estipula la Ley Foral. A estos efectos se entiende por</a:t>
            </a:r>
            <a:r>
              <a:rPr lang="es-ES" sz="2200" i="1" dirty="0">
                <a:latin typeface="Arial" panose="020B0604020202020204" pitchFamily="34" charset="0"/>
                <a:cs typeface="Arial" panose="020B0604020202020204" pitchFamily="34" charset="0"/>
              </a:rPr>
              <a:t>:</a:t>
            </a:r>
            <a:endParaRPr lang="es-ES" sz="2200" dirty="0">
              <a:latin typeface="Arial" panose="020B0604020202020204" pitchFamily="34" charset="0"/>
              <a:cs typeface="Arial" panose="020B0604020202020204" pitchFamily="34" charset="0"/>
            </a:endParaRPr>
          </a:p>
          <a:p>
            <a:pPr marL="804863" lvl="0" indent="-263525" algn="just"/>
            <a:r>
              <a:rPr lang="es-ES" sz="2200" dirty="0">
                <a:latin typeface="Arial" panose="020B0604020202020204" pitchFamily="34" charset="0"/>
                <a:cs typeface="Arial" panose="020B0604020202020204" pitchFamily="34" charset="0"/>
              </a:rPr>
              <a:t>Libro digital: Licencia para el uso de los contenidos curriculares. Los soportes de hardware no están contemplados actualmente en el Programa de Gratuidad</a:t>
            </a:r>
          </a:p>
          <a:p>
            <a:pPr marL="804863" lvl="0" indent="-263525" algn="just"/>
            <a:r>
              <a:rPr lang="eu-ES" sz="2200" dirty="0">
                <a:latin typeface="Arial" panose="020B0604020202020204" pitchFamily="34" charset="0"/>
                <a:cs typeface="Arial" panose="020B0604020202020204" pitchFamily="34" charset="0"/>
              </a:rPr>
              <a:t>Durabilidad: En el </a:t>
            </a:r>
            <a:r>
              <a:rPr lang="es-ES" sz="2200" dirty="0" smtClean="0">
                <a:latin typeface="Arial" panose="020B0604020202020204" pitchFamily="34" charset="0"/>
                <a:cs typeface="Arial" panose="020B0604020202020204" pitchFamily="34" charset="0"/>
              </a:rPr>
              <a:t>caso</a:t>
            </a:r>
            <a:r>
              <a:rPr lang="eu-ES" sz="2200" dirty="0" smtClean="0">
                <a:latin typeface="Arial" panose="020B0604020202020204" pitchFamily="34" charset="0"/>
                <a:cs typeface="Arial" panose="020B0604020202020204" pitchFamily="34" charset="0"/>
              </a:rPr>
              <a:t> </a:t>
            </a:r>
            <a:r>
              <a:rPr lang="eu-ES" sz="2200" dirty="0">
                <a:latin typeface="Arial" panose="020B0604020202020204" pitchFamily="34" charset="0"/>
                <a:cs typeface="Arial" panose="020B0604020202020204" pitchFamily="34" charset="0"/>
              </a:rPr>
              <a:t>de </a:t>
            </a:r>
            <a:r>
              <a:rPr lang="es-ES" sz="2200" dirty="0" smtClean="0">
                <a:latin typeface="Arial" panose="020B0604020202020204" pitchFamily="34" charset="0"/>
                <a:cs typeface="Arial" panose="020B0604020202020204" pitchFamily="34" charset="0"/>
              </a:rPr>
              <a:t>incluir</a:t>
            </a:r>
            <a:r>
              <a:rPr lang="eu-ES" sz="2200" dirty="0" smtClean="0">
                <a:latin typeface="Arial" panose="020B0604020202020204" pitchFamily="34" charset="0"/>
                <a:cs typeface="Arial" panose="020B0604020202020204" pitchFamily="34" charset="0"/>
              </a:rPr>
              <a:t> </a:t>
            </a:r>
            <a:r>
              <a:rPr lang="es-ES" sz="2200" dirty="0" smtClean="0">
                <a:latin typeface="Arial" panose="020B0604020202020204" pitchFamily="34" charset="0"/>
                <a:cs typeface="Arial" panose="020B0604020202020204" pitchFamily="34" charset="0"/>
              </a:rPr>
              <a:t>libros</a:t>
            </a:r>
            <a:r>
              <a:rPr lang="eu-ES" sz="2200" dirty="0" smtClean="0">
                <a:latin typeface="Arial" panose="020B0604020202020204" pitchFamily="34" charset="0"/>
                <a:cs typeface="Arial" panose="020B0604020202020204" pitchFamily="34" charset="0"/>
              </a:rPr>
              <a:t> </a:t>
            </a:r>
            <a:r>
              <a:rPr lang="es-ES" sz="2200" dirty="0" smtClean="0">
                <a:latin typeface="Arial" panose="020B0604020202020204" pitchFamily="34" charset="0"/>
                <a:cs typeface="Arial" panose="020B0604020202020204" pitchFamily="34" charset="0"/>
              </a:rPr>
              <a:t>digitales, aunque la licencia sea anual, </a:t>
            </a:r>
            <a:r>
              <a:rPr lang="eu-ES" sz="2200" dirty="0" smtClean="0">
                <a:latin typeface="Arial" panose="020B0604020202020204" pitchFamily="34" charset="0"/>
                <a:cs typeface="Arial" panose="020B0604020202020204" pitchFamily="34" charset="0"/>
              </a:rPr>
              <a:t>las </a:t>
            </a:r>
            <a:r>
              <a:rPr lang="es-ES" sz="2200" dirty="0" smtClean="0">
                <a:latin typeface="Arial" panose="020B0604020202020204" pitchFamily="34" charset="0"/>
                <a:cs typeface="Arial" panose="020B0604020202020204" pitchFamily="34" charset="0"/>
              </a:rPr>
              <a:t>condiciones que se establezcan </a:t>
            </a:r>
            <a:r>
              <a:rPr lang="eu-ES" sz="2200" dirty="0" smtClean="0">
                <a:latin typeface="Arial" panose="020B0604020202020204" pitchFamily="34" charset="0"/>
                <a:cs typeface="Arial" panose="020B0604020202020204" pitchFamily="34" charset="0"/>
              </a:rPr>
              <a:t>con </a:t>
            </a:r>
            <a:r>
              <a:rPr lang="eu-ES" sz="2200" dirty="0">
                <a:latin typeface="Arial" panose="020B0604020202020204" pitchFamily="34" charset="0"/>
                <a:cs typeface="Arial" panose="020B0604020202020204" pitchFamily="34" charset="0"/>
              </a:rPr>
              <a:t>las </a:t>
            </a:r>
            <a:r>
              <a:rPr lang="es-ES" sz="2200" dirty="0" smtClean="0">
                <a:latin typeface="Arial" panose="020B0604020202020204" pitchFamily="34" charset="0"/>
                <a:cs typeface="Arial" panose="020B0604020202020204" pitchFamily="34" charset="0"/>
              </a:rPr>
              <a:t>editoriales deben de durar 5 años para poder entrar en</a:t>
            </a:r>
            <a:r>
              <a:rPr lang="eu-ES" sz="2200" dirty="0" smtClean="0">
                <a:latin typeface="Arial" panose="020B0604020202020204" pitchFamily="34" charset="0"/>
                <a:cs typeface="Arial" panose="020B0604020202020204" pitchFamily="34" charset="0"/>
              </a:rPr>
              <a:t> </a:t>
            </a:r>
            <a:r>
              <a:rPr lang="eu-ES" sz="2200" dirty="0">
                <a:latin typeface="Arial" panose="020B0604020202020204" pitchFamily="34" charset="0"/>
                <a:cs typeface="Arial" panose="020B0604020202020204" pitchFamily="34" charset="0"/>
              </a:rPr>
              <a:t>el Programa de </a:t>
            </a:r>
            <a:r>
              <a:rPr lang="eu-ES" sz="2200" dirty="0">
                <a:latin typeface="Arial" panose="020B0604020202020204" pitchFamily="34" charset="0"/>
                <a:cs typeface="Arial" panose="020B0604020202020204" pitchFamily="34" charset="0"/>
              </a:rPr>
              <a:t>Gratuidad de Libros de Texto. </a:t>
            </a:r>
            <a:endParaRPr lang="es-ES" sz="2200" dirty="0">
              <a:latin typeface="Arial" panose="020B0604020202020204" pitchFamily="34" charset="0"/>
              <a:cs typeface="Arial" panose="020B0604020202020204" pitchFamily="34" charset="0"/>
            </a:endParaRPr>
          </a:p>
          <a:p>
            <a:pPr marL="804863" lvl="0" indent="-263525" algn="just"/>
            <a:r>
              <a:rPr lang="es-ES" sz="2200" dirty="0">
                <a:latin typeface="Arial" panose="020B0604020202020204" pitchFamily="34" charset="0"/>
                <a:cs typeface="Arial" panose="020B0604020202020204" pitchFamily="34" charset="0"/>
              </a:rPr>
              <a:t>Autosuficiencia: - La licencia debe permitir el acceso directo al currículo completo, en las mismas condiciones que un libro de texto. El contenido no debe ser parcial.</a:t>
            </a:r>
          </a:p>
          <a:p>
            <a:pPr marL="804863" lvl="0" indent="-263525" algn="just"/>
            <a:r>
              <a:rPr lang="es-ES" sz="2200" dirty="0">
                <a:latin typeface="Arial" panose="020B0604020202020204" pitchFamily="34" charset="0"/>
                <a:cs typeface="Arial" panose="020B0604020202020204" pitchFamily="34" charset="0"/>
              </a:rPr>
              <a:t>No se puede obligar al alumnado a la adquisición del soporte de hardware y/o sus complementos para el uso de la licencia</a:t>
            </a:r>
          </a:p>
          <a:p>
            <a:pPr marL="804863" indent="-263525" algn="just"/>
            <a:r>
              <a:rPr lang="es-ES" sz="2200" dirty="0">
                <a:latin typeface="Arial" panose="020B0604020202020204" pitchFamily="34" charset="0"/>
                <a:cs typeface="Arial" panose="020B0604020202020204" pitchFamily="34" charset="0"/>
              </a:rPr>
              <a:t>Para poder usar los libros digitales la Dirección del Centro deberá expedir un informe en el que se indique expresamente que se cumplen los requisitos anteriormente mencionados y enviarlo a </a:t>
            </a:r>
            <a:r>
              <a:rPr lang="es-ES" sz="2200" dirty="0" smtClean="0">
                <a:latin typeface="Arial" panose="020B0604020202020204" pitchFamily="34" charset="0"/>
                <a:cs typeface="Arial" panose="020B0604020202020204" pitchFamily="34" charset="0"/>
              </a:rPr>
              <a:t>gratuidad.libros.texto@navarra.es.</a:t>
            </a:r>
            <a:endParaRPr lang="es-ES" sz="2200" dirty="0">
              <a:latin typeface="Arial" panose="020B0604020202020204" pitchFamily="34" charset="0"/>
              <a:cs typeface="Arial" panose="020B0604020202020204" pitchFamily="34" charset="0"/>
            </a:endParaRPr>
          </a:p>
          <a:p>
            <a:pPr marL="0" indent="0">
              <a:buNone/>
            </a:pPr>
            <a:endParaRPr lang="es-ES_tradnl" sz="1200" b="1" u="sng" dirty="0" smtClean="0">
              <a:latin typeface="Arial" panose="020B0604020202020204" pitchFamily="34" charset="0"/>
              <a:cs typeface="Arial" panose="020B0604020202020204" pitchFamily="34" charset="0"/>
            </a:endParaRPr>
          </a:p>
          <a:p>
            <a:pPr marL="0" indent="0">
              <a:buNone/>
            </a:pPr>
            <a:endParaRPr lang="es-ES_tradnl"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49318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627063" indent="-627063" algn="l"/>
            <a:r>
              <a:rPr lang="es-ES_tradnl" sz="2800" dirty="0" smtClean="0">
                <a:latin typeface="Arial" panose="020B0604020202020204" pitchFamily="34" charset="0"/>
                <a:cs typeface="Arial" panose="020B0604020202020204" pitchFamily="34" charset="0"/>
              </a:rPr>
              <a:t>10. </a:t>
            </a:r>
            <a:r>
              <a:rPr lang="es-ES_tradnl" sz="2400" dirty="0" smtClean="0">
                <a:latin typeface="Arial" panose="020B0604020202020204" pitchFamily="34" charset="0"/>
                <a:cs typeface="Arial" panose="020B0604020202020204" pitchFamily="34" charset="0"/>
              </a:rPr>
              <a:t>INCREMENTO DE MATRÍCULA, NUEVAS NECESIDADES POR ELECCIÓN DE OPTATIVAS Y/O ASIGNATURAS PENDIENTES Y NECESIDADES DE IMPLANTACIÓN DE PROGRAMAS PLURILINGÜES</a:t>
            </a:r>
            <a:endParaRPr lang="es-ES" sz="2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marL="0" indent="0">
              <a:buNone/>
            </a:pPr>
            <a:endParaRPr lang="es-ES_tradnl" sz="1200" b="1" u="sng" dirty="0" smtClean="0">
              <a:latin typeface="Arial" panose="020B0604020202020204" pitchFamily="34" charset="0"/>
              <a:cs typeface="Arial" panose="020B0604020202020204" pitchFamily="34" charset="0"/>
            </a:endParaRPr>
          </a:p>
          <a:p>
            <a:pPr marL="0" indent="0">
              <a:buNone/>
            </a:pPr>
            <a:endParaRPr lang="es-ES_tradnl"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graphicFrame>
        <p:nvGraphicFramePr>
          <p:cNvPr id="5" name="Marcador de contenido 3"/>
          <p:cNvGraphicFramePr>
            <a:graphicFrameLocks/>
          </p:cNvGraphicFramePr>
          <p:nvPr>
            <p:extLst>
              <p:ext uri="{D42A27DB-BD31-4B8C-83A1-F6EECF244321}">
                <p14:modId xmlns:p14="http://schemas.microsoft.com/office/powerpoint/2010/main" val="574328433"/>
              </p:ext>
            </p:extLst>
          </p:nvPr>
        </p:nvGraphicFramePr>
        <p:xfrm>
          <a:off x="1295400" y="2557463"/>
          <a:ext cx="9601200" cy="2839720"/>
        </p:xfrm>
        <a:graphic>
          <a:graphicData uri="http://schemas.openxmlformats.org/drawingml/2006/table">
            <a:tbl>
              <a:tblPr firstRow="1" bandRow="1">
                <a:tableStyleId>{5C22544A-7EE6-4342-B048-85BDC9FD1C3A}</a:tableStyleId>
              </a:tblPr>
              <a:tblGrid>
                <a:gridCol w="3666067">
                  <a:extLst>
                    <a:ext uri="{9D8B030D-6E8A-4147-A177-3AD203B41FA5}">
                      <a16:colId xmlns:a16="http://schemas.microsoft.com/office/drawing/2014/main" val="2301172316"/>
                    </a:ext>
                  </a:extLst>
                </a:gridCol>
                <a:gridCol w="5935133">
                  <a:extLst>
                    <a:ext uri="{9D8B030D-6E8A-4147-A177-3AD203B41FA5}">
                      <a16:colId xmlns:a16="http://schemas.microsoft.com/office/drawing/2014/main" val="4038044061"/>
                    </a:ext>
                  </a:extLst>
                </a:gridCol>
              </a:tblGrid>
              <a:tr h="370840">
                <a:tc>
                  <a:txBody>
                    <a:bodyPr/>
                    <a:lstStyle/>
                    <a:p>
                      <a:r>
                        <a:rPr lang="es-ES_tradnl" sz="1500" dirty="0" smtClean="0">
                          <a:latin typeface="Arial" panose="020B0604020202020204" pitchFamily="34" charset="0"/>
                          <a:cs typeface="Arial" panose="020B0604020202020204" pitchFamily="34" charset="0"/>
                        </a:rPr>
                        <a:t>CONCEPTO</a:t>
                      </a:r>
                      <a:endParaRPr lang="es-ES" sz="1500" dirty="0">
                        <a:latin typeface="Arial" panose="020B0604020202020204" pitchFamily="34" charset="0"/>
                        <a:cs typeface="Arial" panose="020B0604020202020204" pitchFamily="34" charset="0"/>
                      </a:endParaRPr>
                    </a:p>
                  </a:txBody>
                  <a:tcPr/>
                </a:tc>
                <a:tc>
                  <a:txBody>
                    <a:bodyPr/>
                    <a:lstStyle/>
                    <a:p>
                      <a:r>
                        <a:rPr lang="es-ES_tradnl" sz="1500" dirty="0" smtClean="0">
                          <a:latin typeface="Arial" panose="020B0604020202020204" pitchFamily="34" charset="0"/>
                          <a:cs typeface="Arial" panose="020B0604020202020204" pitchFamily="34" charset="0"/>
                        </a:rPr>
                        <a:t>PAGO</a:t>
                      </a:r>
                      <a:endParaRPr lang="es-E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65603317"/>
                  </a:ext>
                </a:extLst>
              </a:tr>
              <a:tr h="370840">
                <a:tc>
                  <a:txBody>
                    <a:bodyPr/>
                    <a:lstStyle/>
                    <a:p>
                      <a:pPr algn="just"/>
                      <a:r>
                        <a:rPr lang="es-ES" sz="1200" kern="1200" dirty="0" smtClean="0">
                          <a:solidFill>
                            <a:schemeClr val="dk1"/>
                          </a:solidFill>
                          <a:effectLst/>
                          <a:latin typeface="Arial" panose="020B0604020202020204" pitchFamily="34" charset="0"/>
                          <a:ea typeface="+mn-ea"/>
                          <a:cs typeface="Arial" panose="020B0604020202020204" pitchFamily="34" charset="0"/>
                        </a:rPr>
                        <a:t>Se entiende por incremento de matrícula el que se produce en el número total de alumnos de todos los grupos de un curso en un centro desde la finalización de un curso académico para el inicio del siguiente</a:t>
                      </a:r>
                      <a:endParaRPr lang="es-ES" sz="1200" dirty="0">
                        <a:latin typeface="Arial" panose="020B0604020202020204" pitchFamily="34" charset="0"/>
                        <a:cs typeface="Arial" panose="020B0604020202020204" pitchFamily="34" charset="0"/>
                      </a:endParaRPr>
                    </a:p>
                  </a:txBody>
                  <a:tcPr/>
                </a:tc>
                <a:tc>
                  <a:txBody>
                    <a:bodyPr/>
                    <a:lstStyle/>
                    <a:p>
                      <a:pPr marL="171450" indent="-171450" algn="just">
                        <a:buFont typeface="Arial" panose="020B0604020202020204" pitchFamily="34" charset="0"/>
                        <a:buChar char="•"/>
                      </a:pPr>
                      <a:r>
                        <a:rPr lang="es-ES" sz="1200" kern="1200" dirty="0" smtClean="0">
                          <a:solidFill>
                            <a:schemeClr val="dk1"/>
                          </a:solidFill>
                          <a:effectLst/>
                          <a:latin typeface="Arial" panose="020B0604020202020204" pitchFamily="34" charset="0"/>
                          <a:ea typeface="+mn-ea"/>
                          <a:cs typeface="Arial" panose="020B0604020202020204" pitchFamily="34" charset="0"/>
                        </a:rPr>
                        <a:t>El pago del incremento de matrícula se realizará según los datos que consten al Departamento de Educación antes del 31 de agosto de 2022 y conjuntamente con el que corresponda por el alumnado que se incorpora al Programa.</a:t>
                      </a:r>
                    </a:p>
                    <a:p>
                      <a:pPr marL="171450" indent="-171450" algn="just">
                        <a:buFont typeface="Arial" panose="020B0604020202020204" pitchFamily="34" charset="0"/>
                        <a:buChar char="•"/>
                      </a:pPr>
                      <a:r>
                        <a:rPr lang="es-ES" sz="1200" kern="1200" dirty="0" smtClean="0">
                          <a:solidFill>
                            <a:schemeClr val="dk1"/>
                          </a:solidFill>
                          <a:effectLst/>
                          <a:latin typeface="Arial" panose="020B0604020202020204" pitchFamily="34" charset="0"/>
                          <a:ea typeface="+mn-ea"/>
                          <a:cs typeface="Arial" panose="020B0604020202020204" pitchFamily="34" charset="0"/>
                        </a:rPr>
                        <a:t>En los centros públicos y concertados, la información sobre el incremento de matrícula será tomada de la aplicación EDUCA. </a:t>
                      </a:r>
                    </a:p>
                    <a:p>
                      <a:pPr marL="171450" indent="-171450" algn="just">
                        <a:buFont typeface="Arial" panose="020B0604020202020204" pitchFamily="34" charset="0"/>
                        <a:buChar char="•"/>
                      </a:pPr>
                      <a:r>
                        <a:rPr lang="es-ES" sz="1200" kern="1200" dirty="0" smtClean="0">
                          <a:solidFill>
                            <a:schemeClr val="dk1"/>
                          </a:solidFill>
                          <a:effectLst/>
                          <a:latin typeface="Arial" panose="020B0604020202020204" pitchFamily="34" charset="0"/>
                          <a:ea typeface="+mn-ea"/>
                          <a:cs typeface="Arial" panose="020B0604020202020204" pitchFamily="34" charset="0"/>
                        </a:rPr>
                        <a:t>Las necesidades que puedan surgir  por la elección de optativas, o la necesidad de adquisición de libros de texto como consecuencia de asignaturas pendientes de cursos anteriores o las  necesidades derivadas de la implantación de Programas plurilingües, serán solicitadas al Departamento de Educación mediante la remisión por correo electrónico, antes del 31 de octubre de 2022, del documento “Necesidades por elección de optativas o asignaturas pendientes” que estará disponible en EDUCA (Servicios complementarios &gt; Libros de texto &gt; Modalidad gestión), al que se acompañará un pequeño informe o explicación</a:t>
                      </a:r>
                      <a:endParaRPr lang="es-ES" sz="1200" kern="1200" dirty="0">
                        <a:solidFill>
                          <a:schemeClr val="dk1"/>
                        </a:solidFill>
                        <a:effectLst/>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2051224117"/>
                  </a:ext>
                </a:extLst>
              </a:tr>
            </a:tbl>
          </a:graphicData>
        </a:graphic>
      </p:graphicFrame>
    </p:spTree>
    <p:extLst>
      <p:ext uri="{BB962C8B-B14F-4D97-AF65-F5344CB8AC3E}">
        <p14:creationId xmlns:p14="http://schemas.microsoft.com/office/powerpoint/2010/main" val="42032980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idx="4294967295"/>
          </p:nvPr>
        </p:nvSpPr>
        <p:spPr>
          <a:xfrm>
            <a:off x="1301261" y="1529374"/>
            <a:ext cx="8158163" cy="955675"/>
          </a:xfrm>
        </p:spPr>
        <p:txBody>
          <a:bodyPr>
            <a:normAutofit fontScale="25000" lnSpcReduction="20000"/>
          </a:bodyPr>
          <a:lstStyle/>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2" action="ppaction://hlinksldjump"/>
              </a:rPr>
              <a:t>INTRODUCCIÓN</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3" action="ppaction://hlinksldjump"/>
              </a:rPr>
              <a:t>ALUMNADO DESTINATARIO</a:t>
            </a:r>
            <a:endParaRPr lang="es-ES" sz="4800" dirty="0" smtClean="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4" action="ppaction://hlinksldjump"/>
              </a:rPr>
              <a:t>RENUNCIA AL PROGRAMA POR PARTE DE LOS REPRESENTATES LEGALES</a:t>
            </a:r>
            <a:endParaRPr lang="es-ES" sz="4800" dirty="0" smtClean="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5" action="ppaction://hlinksldjump"/>
              </a:rPr>
              <a:t>COMUNICACIÓN </a:t>
            </a:r>
            <a:r>
              <a:rPr lang="es-ES_tradnl" sz="4800" dirty="0">
                <a:latin typeface="Arial" panose="020B0604020202020204" pitchFamily="34" charset="0"/>
                <a:cs typeface="Arial" panose="020B0604020202020204" pitchFamily="34" charset="0"/>
                <a:hlinkClick r:id="rId5" action="ppaction://hlinksldjump"/>
              </a:rPr>
              <a:t>DE LOS CENTROS AL DEPARTAMENTO DE EDUCACIÓN</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6" action="ppaction://hlinksldjump"/>
              </a:rPr>
              <a:t>ENTREGA </a:t>
            </a:r>
            <a:r>
              <a:rPr lang="es-ES_tradnl" sz="4800" dirty="0">
                <a:latin typeface="Arial" panose="020B0604020202020204" pitchFamily="34" charset="0"/>
                <a:cs typeface="Arial" panose="020B0604020202020204" pitchFamily="34" charset="0"/>
                <a:hlinkClick r:id="rId6" action="ppaction://hlinksldjump"/>
              </a:rPr>
              <a:t>DE LOS LIBROS DE TEXTO</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7" action="ppaction://hlinksldjump"/>
              </a:rPr>
              <a:t>DEVOLUCIÓN </a:t>
            </a:r>
            <a:r>
              <a:rPr lang="es-ES_tradnl" sz="4800" dirty="0">
                <a:latin typeface="Arial" panose="020B0604020202020204" pitchFamily="34" charset="0"/>
                <a:cs typeface="Arial" panose="020B0604020202020204" pitchFamily="34" charset="0"/>
                <a:hlinkClick r:id="rId7" action="ppaction://hlinksldjump"/>
              </a:rPr>
              <a:t>DE LOS LIBROS DE TEXTO AL FINALIZAR EL CURSO ESCOLAR O POR TRASLADO A OTRO CENTRO</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8" action="ppaction://hlinksldjump"/>
              </a:rPr>
              <a:t>GESTIÓN </a:t>
            </a:r>
            <a:r>
              <a:rPr lang="es-ES_tradnl" sz="4800" dirty="0">
                <a:latin typeface="Arial" panose="020B0604020202020204" pitchFamily="34" charset="0"/>
                <a:cs typeface="Arial" panose="020B0604020202020204" pitchFamily="34" charset="0"/>
                <a:hlinkClick r:id="rId8" action="ppaction://hlinksldjump"/>
              </a:rPr>
              <a:t>DEL PROGRAMA</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9" action="ppaction://hlinksldjump"/>
              </a:rPr>
              <a:t>MATERIALES </a:t>
            </a:r>
            <a:r>
              <a:rPr lang="es-ES_tradnl" sz="4800" dirty="0">
                <a:latin typeface="Arial" panose="020B0604020202020204" pitchFamily="34" charset="0"/>
                <a:cs typeface="Arial" panose="020B0604020202020204" pitchFamily="34" charset="0"/>
                <a:hlinkClick r:id="rId9" action="ppaction://hlinksldjump"/>
              </a:rPr>
              <a:t>CURRICULARES DE USO COMÚN Y/O ELABORACIÓN PROPIA</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10" action="ppaction://hlinksldjump"/>
              </a:rPr>
              <a:t>LIBROS </a:t>
            </a:r>
            <a:r>
              <a:rPr lang="es-ES_tradnl" sz="4800" dirty="0">
                <a:latin typeface="Arial" panose="020B0604020202020204" pitchFamily="34" charset="0"/>
                <a:cs typeface="Arial" panose="020B0604020202020204" pitchFamily="34" charset="0"/>
                <a:hlinkClick r:id="rId10" action="ppaction://hlinksldjump"/>
              </a:rPr>
              <a:t>DIGITALES</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11" action="ppaction://hlinksldjump"/>
              </a:rPr>
              <a:t>INCREMENTO </a:t>
            </a:r>
            <a:r>
              <a:rPr lang="es-ES_tradnl" sz="4800" dirty="0">
                <a:latin typeface="Arial" panose="020B0604020202020204" pitchFamily="34" charset="0"/>
                <a:cs typeface="Arial" panose="020B0604020202020204" pitchFamily="34" charset="0"/>
                <a:hlinkClick r:id="rId11" action="ppaction://hlinksldjump"/>
              </a:rPr>
              <a:t>DE MATRÍCULA, NUEVAS NECESIDADES POR ELECCIÓN DE OPTATIVAS Y/O ASIGNATURAS PENDIENTES Y NECESIDADES DE IMPLANTACIÓN DE PROGRAMAS PLURILINGÜES</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12" action="ppaction://hlinksldjump"/>
              </a:rPr>
              <a:t>FINANCIACIÓN </a:t>
            </a:r>
            <a:r>
              <a:rPr lang="es-ES_tradnl" sz="4800" dirty="0">
                <a:latin typeface="Arial" panose="020B0604020202020204" pitchFamily="34" charset="0"/>
                <a:cs typeface="Arial" panose="020B0604020202020204" pitchFamily="34" charset="0"/>
                <a:hlinkClick r:id="rId12" action="ppaction://hlinksldjump"/>
              </a:rPr>
              <a:t>DE LA REPOSICIÓN DE MATERIALES NO DEVUELTOS O DETERIORADOS POR CAUSAS NO IMPUTABLES AL ALUMNO/A</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13" action="ppaction://hlinksldjump"/>
              </a:rPr>
              <a:t>INCORPORACIÓN </a:t>
            </a:r>
            <a:r>
              <a:rPr lang="es-ES_tradnl" sz="4800" dirty="0">
                <a:latin typeface="Arial" panose="020B0604020202020204" pitchFamily="34" charset="0"/>
                <a:cs typeface="Arial" panose="020B0604020202020204" pitchFamily="34" charset="0"/>
                <a:hlinkClick r:id="rId13" action="ppaction://hlinksldjump"/>
              </a:rPr>
              <a:t>DE ALUMNADO DURANTE EL CURSO</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14" action="ppaction://hlinksldjump"/>
              </a:rPr>
              <a:t>DOTACIÓN </a:t>
            </a:r>
            <a:r>
              <a:rPr lang="es-ES_tradnl" sz="4800" dirty="0">
                <a:latin typeface="Arial" panose="020B0604020202020204" pitchFamily="34" charset="0"/>
                <a:cs typeface="Arial" panose="020B0604020202020204" pitchFamily="34" charset="0"/>
                <a:hlinkClick r:id="rId14" action="ppaction://hlinksldjump"/>
              </a:rPr>
              <a:t>ECONÓMICA Y SU APLICACIÓN</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15" action="ppaction://hlinksldjump"/>
              </a:rPr>
              <a:t>SISTEMA </a:t>
            </a:r>
            <a:r>
              <a:rPr lang="es-ES_tradnl" sz="4800" dirty="0">
                <a:latin typeface="Arial" panose="020B0604020202020204" pitchFamily="34" charset="0"/>
                <a:cs typeface="Arial" panose="020B0604020202020204" pitchFamily="34" charset="0"/>
                <a:hlinkClick r:id="rId15" action="ppaction://hlinksldjump"/>
              </a:rPr>
              <a:t>DE GESTIÓN DEL PROGRAMA DE GRATUIDAD</a:t>
            </a:r>
            <a:endParaRPr lang="es-ES" sz="4800" dirty="0">
              <a:latin typeface="Arial" panose="020B0604020202020204" pitchFamily="34" charset="0"/>
              <a:cs typeface="Arial" panose="020B0604020202020204" pitchFamily="34" charset="0"/>
            </a:endParaRPr>
          </a:p>
          <a:p>
            <a:pPr marL="360363" indent="-360363" algn="l">
              <a:buFont typeface="+mj-lt"/>
              <a:buAutoNum type="arabicPeriod"/>
            </a:pPr>
            <a:r>
              <a:rPr lang="es-ES_tradnl" sz="4800" dirty="0" smtClean="0">
                <a:latin typeface="Arial" panose="020B0604020202020204" pitchFamily="34" charset="0"/>
                <a:cs typeface="Arial" panose="020B0604020202020204" pitchFamily="34" charset="0"/>
                <a:hlinkClick r:id="rId16" action="ppaction://hlinksldjump"/>
              </a:rPr>
              <a:t>CENTROS </a:t>
            </a:r>
            <a:r>
              <a:rPr lang="es-ES_tradnl" sz="4800" dirty="0">
                <a:latin typeface="Arial" panose="020B0604020202020204" pitchFamily="34" charset="0"/>
                <a:cs typeface="Arial" panose="020B0604020202020204" pitchFamily="34" charset="0"/>
                <a:hlinkClick r:id="rId16" action="ppaction://hlinksldjump"/>
              </a:rPr>
              <a:t>INCOMPLETOS</a:t>
            </a:r>
            <a:endParaRPr lang="es-ES" sz="4800" dirty="0">
              <a:latin typeface="Arial" panose="020B0604020202020204" pitchFamily="34" charset="0"/>
              <a:cs typeface="Arial" panose="020B0604020202020204" pitchFamily="34" charset="0"/>
            </a:endParaRPr>
          </a:p>
          <a:p>
            <a:endParaRPr lang="es-ES" dirty="0"/>
          </a:p>
        </p:txBody>
      </p:sp>
      <p:sp>
        <p:nvSpPr>
          <p:cNvPr id="4" name="CuadroTexto 3"/>
          <p:cNvSpPr txBox="1"/>
          <p:nvPr/>
        </p:nvSpPr>
        <p:spPr>
          <a:xfrm>
            <a:off x="1301261" y="914400"/>
            <a:ext cx="2637693" cy="400110"/>
          </a:xfrm>
          <a:prstGeom prst="rect">
            <a:avLst/>
          </a:prstGeom>
          <a:noFill/>
        </p:spPr>
        <p:txBody>
          <a:bodyPr wrap="square" rtlCol="0">
            <a:spAutoFit/>
          </a:bodyPr>
          <a:lstStyle/>
          <a:p>
            <a:r>
              <a:rPr lang="es-ES_tradnl" sz="2000" b="1" dirty="0" smtClean="0">
                <a:solidFill>
                  <a:schemeClr val="accent4">
                    <a:lumMod val="75000"/>
                  </a:schemeClr>
                </a:solidFill>
                <a:latin typeface="Arial" panose="020B0604020202020204" pitchFamily="34" charset="0"/>
                <a:cs typeface="Arial" panose="020B0604020202020204" pitchFamily="34" charset="0"/>
              </a:rPr>
              <a:t>ÍNDICE</a:t>
            </a:r>
            <a:endParaRPr lang="es-ES" sz="2000" b="1" dirty="0">
              <a:solidFill>
                <a:schemeClr val="accent4">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05847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541338" indent="-541338" algn="l"/>
            <a:r>
              <a:rPr lang="es-ES_tradnl" sz="2800" dirty="0" smtClean="0">
                <a:latin typeface="Arial" panose="020B0604020202020204" pitchFamily="34" charset="0"/>
                <a:cs typeface="Arial" panose="020B0604020202020204" pitchFamily="34" charset="0"/>
              </a:rPr>
              <a:t>11. FINANCIACIÓN DE LA REPOSICIÓN DE MATERIALES NO DEVUELTOS O DETERIORADOS POR CAUSAS NO IMPUTABLES AL ALUMNO/A</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algn="just"/>
            <a:r>
              <a:rPr lang="es-ES" sz="1200" dirty="0">
                <a:latin typeface="Arial" panose="020B0604020202020204" pitchFamily="34" charset="0"/>
                <a:cs typeface="Arial" panose="020B0604020202020204" pitchFamily="34" charset="0"/>
              </a:rPr>
              <a:t>La adquisición de los libros de texto que no haya sido posible reponer, se realizará directamente por el centro y se financiará con cargo a las cantidades no utilizadas, </a:t>
            </a:r>
            <a:r>
              <a:rPr lang="es-ES" sz="1200" b="1" dirty="0">
                <a:latin typeface="Arial" panose="020B0604020202020204" pitchFamily="34" charset="0"/>
                <a:cs typeface="Arial" panose="020B0604020202020204" pitchFamily="34" charset="0"/>
              </a:rPr>
              <a:t>remanente,</a:t>
            </a:r>
            <a:r>
              <a:rPr lang="es-ES" sz="1200" dirty="0">
                <a:latin typeface="Arial" panose="020B0604020202020204" pitchFamily="34" charset="0"/>
                <a:cs typeface="Arial" panose="020B0604020202020204" pitchFamily="34" charset="0"/>
              </a:rPr>
              <a:t> que pueda corresponder al curso </a:t>
            </a:r>
            <a:r>
              <a:rPr lang="es-ES" sz="1200" dirty="0" smtClean="0">
                <a:latin typeface="Arial" panose="020B0604020202020204" pitchFamily="34" charset="0"/>
                <a:cs typeface="Arial" panose="020B0604020202020204" pitchFamily="34" charset="0"/>
              </a:rPr>
              <a:t>2021/2022, </a:t>
            </a:r>
            <a:r>
              <a:rPr lang="es-ES" sz="1200" dirty="0">
                <a:latin typeface="Arial" panose="020B0604020202020204" pitchFamily="34" charset="0"/>
                <a:cs typeface="Arial" panose="020B0604020202020204" pitchFamily="34" charset="0"/>
              </a:rPr>
              <a:t>y </a:t>
            </a:r>
            <a:r>
              <a:rPr lang="es-ES" sz="1200" b="1" dirty="0">
                <a:latin typeface="Arial" panose="020B0604020202020204" pitchFamily="34" charset="0"/>
                <a:cs typeface="Arial" panose="020B0604020202020204" pitchFamily="34" charset="0"/>
              </a:rPr>
              <a:t>antes de proceder a la adquisición de material didáctico e informático de uso común.</a:t>
            </a:r>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Si la aportación total de la Administración a un centro no fuera suficiente para financiar la reposición de los libros de texto a que se refiere el párrafo anterior, el centro docente remitirá un informe al Departamento de Educación justificando contablemente estas circunstancias y solicitará la financiación del déficit. Esta petición se hará con un impreso que enviaremos a los centros a finales del mes de agosto de </a:t>
            </a:r>
            <a:r>
              <a:rPr lang="es-ES" sz="1200" dirty="0" smtClean="0">
                <a:latin typeface="Arial" panose="020B0604020202020204" pitchFamily="34" charset="0"/>
                <a:cs typeface="Arial" panose="020B0604020202020204" pitchFamily="34" charset="0"/>
              </a:rPr>
              <a:t>2022 </a:t>
            </a:r>
            <a:r>
              <a:rPr lang="es-ES" sz="1200" dirty="0">
                <a:latin typeface="Arial" panose="020B0604020202020204" pitchFamily="34" charset="0"/>
                <a:cs typeface="Arial" panose="020B0604020202020204" pitchFamily="34" charset="0"/>
              </a:rPr>
              <a:t>(impreso de SOLICITUD IMPORTES POR REPOSICIÓN y/o RENOVACIÓN PARCIAL PARA EL CURSO </a:t>
            </a:r>
            <a:r>
              <a:rPr lang="es-ES" sz="1200" dirty="0" smtClean="0">
                <a:latin typeface="Arial" panose="020B0604020202020204" pitchFamily="34" charset="0"/>
                <a:cs typeface="Arial" panose="020B0604020202020204" pitchFamily="34" charset="0"/>
              </a:rPr>
              <a:t>2022/2023).</a:t>
            </a:r>
            <a:endParaRPr lang="es-ES" sz="1200" dirty="0">
              <a:latin typeface="Arial" panose="020B0604020202020204" pitchFamily="34" charset="0"/>
              <a:cs typeface="Arial" panose="020B0604020202020204" pitchFamily="34" charset="0"/>
            </a:endParaRPr>
          </a:p>
          <a:p>
            <a:r>
              <a:rPr lang="es-ES" sz="1200" dirty="0">
                <a:latin typeface="Arial" panose="020B0604020202020204" pitchFamily="34" charset="0"/>
                <a:cs typeface="Arial" panose="020B0604020202020204" pitchFamily="34" charset="0"/>
              </a:rPr>
              <a:t>El Departamento de Educación podrá exigir a los centros la entrega del material deteriorado para su examen y comprobación, así como, en su caso, la modificación de los criterios utilizados para la determinación de las necesidades de reposición.</a:t>
            </a:r>
          </a:p>
          <a:p>
            <a:pPr marL="0" indent="0">
              <a:buNone/>
            </a:pPr>
            <a:endParaRPr lang="es-ES_tradnl"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8295668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627063" indent="-627063" algn="l"/>
            <a:r>
              <a:rPr lang="es-ES_tradnl" sz="2800" dirty="0">
                <a:latin typeface="Arial" panose="020B0604020202020204" pitchFamily="34" charset="0"/>
                <a:cs typeface="Arial" panose="020B0604020202020204" pitchFamily="34" charset="0"/>
              </a:rPr>
              <a:t>12. INCORPORACIÓN DE ALUMNADO DURANTE EL CURSO</a:t>
            </a:r>
            <a:endParaRPr lang="es-ES" sz="28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141117230"/>
              </p:ext>
            </p:extLst>
          </p:nvPr>
        </p:nvGraphicFramePr>
        <p:xfrm>
          <a:off x="1295400" y="2557463"/>
          <a:ext cx="9601200" cy="174244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4069881779"/>
                    </a:ext>
                  </a:extLst>
                </a:gridCol>
                <a:gridCol w="4800600">
                  <a:extLst>
                    <a:ext uri="{9D8B030D-6E8A-4147-A177-3AD203B41FA5}">
                      <a16:colId xmlns:a16="http://schemas.microsoft.com/office/drawing/2014/main" val="4283810788"/>
                    </a:ext>
                  </a:extLst>
                </a:gridCol>
              </a:tblGrid>
              <a:tr h="370840">
                <a:tc>
                  <a:txBody>
                    <a:bodyPr/>
                    <a:lstStyle/>
                    <a:p>
                      <a:r>
                        <a:rPr lang="es-ES_tradnl" sz="1500" dirty="0" smtClean="0">
                          <a:latin typeface="Arial" panose="020B0604020202020204" pitchFamily="34" charset="0"/>
                          <a:cs typeface="Arial" panose="020B0604020202020204" pitchFamily="34" charset="0"/>
                        </a:rPr>
                        <a:t>NUEVA</a:t>
                      </a:r>
                      <a:r>
                        <a:rPr lang="es-ES_tradnl" sz="1500" baseline="0" dirty="0" smtClean="0">
                          <a:latin typeface="Arial" panose="020B0604020202020204" pitchFamily="34" charset="0"/>
                          <a:cs typeface="Arial" panose="020B0604020202020204" pitchFamily="34" charset="0"/>
                        </a:rPr>
                        <a:t> INCORPORACIÓN</a:t>
                      </a:r>
                      <a:endParaRPr lang="es-ES" sz="1500" dirty="0">
                        <a:latin typeface="Arial" panose="020B0604020202020204" pitchFamily="34" charset="0"/>
                        <a:cs typeface="Arial" panose="020B0604020202020204" pitchFamily="34" charset="0"/>
                      </a:endParaRPr>
                    </a:p>
                  </a:txBody>
                  <a:tcPr/>
                </a:tc>
                <a:tc>
                  <a:txBody>
                    <a:bodyPr/>
                    <a:lstStyle/>
                    <a:p>
                      <a:r>
                        <a:rPr lang="es-ES_tradnl" sz="1500" dirty="0" smtClean="0">
                          <a:latin typeface="Arial" panose="020B0604020202020204" pitchFamily="34" charset="0"/>
                          <a:cs typeface="Arial" panose="020B0604020202020204" pitchFamily="34" charset="0"/>
                        </a:rPr>
                        <a:t>CAMBIO DE CENTRO</a:t>
                      </a:r>
                      <a:endParaRPr lang="es-E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6326874"/>
                  </a:ext>
                </a:extLst>
              </a:tr>
              <a:tr h="370840">
                <a:tc>
                  <a:txBody>
                    <a:bodyPr/>
                    <a:lstStyle/>
                    <a:p>
                      <a:pPr algn="just"/>
                      <a:r>
                        <a:rPr lang="es-ES" sz="1200" kern="1200" dirty="0" smtClean="0">
                          <a:solidFill>
                            <a:schemeClr val="dk1"/>
                          </a:solidFill>
                          <a:effectLst/>
                          <a:latin typeface="Arial" panose="020B0604020202020204" pitchFamily="34" charset="0"/>
                          <a:ea typeface="+mn-ea"/>
                          <a:cs typeface="Arial" panose="020B0604020202020204" pitchFamily="34" charset="0"/>
                        </a:rPr>
                        <a:t>Si a lo largo del curso escolar se produce la incorporación de alumnado a un centro docente que suponga la necesidad de adquisición de nuevos libros de texto, se abonará a los centros las cantidades que correspondan para la compra de los mismos. </a:t>
                      </a:r>
                    </a:p>
                    <a:p>
                      <a:pPr algn="just"/>
                      <a:r>
                        <a:rPr lang="es-ES" sz="1200" kern="1200" dirty="0" smtClean="0">
                          <a:solidFill>
                            <a:schemeClr val="dk1"/>
                          </a:solidFill>
                          <a:effectLst/>
                          <a:latin typeface="Arial" panose="020B0604020202020204" pitchFamily="34" charset="0"/>
                          <a:ea typeface="+mn-ea"/>
                          <a:cs typeface="Arial" panose="020B0604020202020204" pitchFamily="34" charset="0"/>
                        </a:rPr>
                        <a:t>La información, tanto para los centros públicos como concertados</a:t>
                      </a:r>
                      <a:r>
                        <a:rPr lang="es-ES" sz="1200" b="1" kern="1200" dirty="0" smtClean="0">
                          <a:solidFill>
                            <a:schemeClr val="dk1"/>
                          </a:solidFill>
                          <a:effectLst/>
                          <a:latin typeface="Arial" panose="020B0604020202020204" pitchFamily="34" charset="0"/>
                          <a:ea typeface="+mn-ea"/>
                          <a:cs typeface="Arial" panose="020B0604020202020204" pitchFamily="34" charset="0"/>
                        </a:rPr>
                        <a:t> </a:t>
                      </a:r>
                      <a:r>
                        <a:rPr lang="es-ES" sz="1200" kern="1200" dirty="0" smtClean="0">
                          <a:solidFill>
                            <a:schemeClr val="dk1"/>
                          </a:solidFill>
                          <a:effectLst/>
                          <a:latin typeface="Arial" panose="020B0604020202020204" pitchFamily="34" charset="0"/>
                          <a:ea typeface="+mn-ea"/>
                          <a:cs typeface="Arial" panose="020B0604020202020204" pitchFamily="34" charset="0"/>
                        </a:rPr>
                        <a:t>se tomará de EDUCA.</a:t>
                      </a:r>
                    </a:p>
                    <a:p>
                      <a:endParaRPr lang="es-ES" sz="1200" dirty="0">
                        <a:latin typeface="Arial" panose="020B0604020202020204" pitchFamily="34" charset="0"/>
                        <a:cs typeface="Arial" panose="020B0604020202020204" pitchFamily="34" charset="0"/>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Arial" panose="020B0604020202020204" pitchFamily="34" charset="0"/>
                          <a:ea typeface="+mn-ea"/>
                          <a:cs typeface="Arial" panose="020B0604020202020204" pitchFamily="34" charset="0"/>
                        </a:rPr>
                        <a:t>El centro de destino exigirá a los representantes legales del alumno la entrega del “Certificado de devolución”. Cuando este sea de correcta devolución, el centro de destino dotará a este alumnado de libros de los que ya disponga el centro o en su defecto de libros nuevos que adquirirá el propio centro.</a:t>
                      </a:r>
                    </a:p>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4475181"/>
                  </a:ext>
                </a:extLst>
              </a:tr>
            </a:tbl>
          </a:graphicData>
        </a:graphic>
      </p:graphicFrame>
    </p:spTree>
    <p:extLst>
      <p:ext uri="{BB962C8B-B14F-4D97-AF65-F5344CB8AC3E}">
        <p14:creationId xmlns:p14="http://schemas.microsoft.com/office/powerpoint/2010/main" val="1740073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541338" indent="-541338" algn="l"/>
            <a:r>
              <a:rPr lang="es-ES_tradnl" sz="2800" dirty="0" smtClean="0">
                <a:latin typeface="Arial" panose="020B0604020202020204" pitchFamily="34" charset="0"/>
                <a:cs typeface="Arial" panose="020B0604020202020204" pitchFamily="34" charset="0"/>
              </a:rPr>
              <a:t>13. DOTACIÓN ECONÓMICA Y SU APLICACIÓN</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Autofit/>
          </a:bodyPr>
          <a:lstStyle/>
          <a:p>
            <a:r>
              <a:rPr lang="es-ES" sz="1200" dirty="0" smtClean="0">
                <a:latin typeface="Arial" panose="020B0604020202020204" pitchFamily="34" charset="0"/>
                <a:cs typeface="Arial" panose="020B0604020202020204" pitchFamily="34" charset="0"/>
              </a:rPr>
              <a:t>Próximamente se aprobará una </a:t>
            </a:r>
            <a:r>
              <a:rPr lang="es-ES" sz="1200" b="1" dirty="0" smtClean="0">
                <a:latin typeface="Arial" panose="020B0604020202020204" pitchFamily="34" charset="0"/>
                <a:cs typeface="Arial" panose="020B0604020202020204" pitchFamily="34" charset="0"/>
              </a:rPr>
              <a:t>Orden Foral</a:t>
            </a:r>
            <a:r>
              <a:rPr lang="es-ES" sz="1200" dirty="0" smtClean="0">
                <a:latin typeface="Arial" panose="020B0604020202020204" pitchFamily="34" charset="0"/>
                <a:cs typeface="Arial" panose="020B0604020202020204" pitchFamily="34" charset="0"/>
              </a:rPr>
              <a:t>, </a:t>
            </a:r>
            <a:r>
              <a:rPr lang="es-ES" sz="1200" b="1" dirty="0" smtClean="0">
                <a:latin typeface="Arial" panose="020B0604020202020204" pitchFamily="34" charset="0"/>
                <a:cs typeface="Arial" panose="020B0604020202020204" pitchFamily="34" charset="0"/>
              </a:rPr>
              <a:t>por la que se fija el importe máximo de la aportación de la Administración </a:t>
            </a:r>
            <a:r>
              <a:rPr lang="es-ES" sz="1200" dirty="0" smtClean="0">
                <a:latin typeface="Arial" panose="020B0604020202020204" pitchFamily="34" charset="0"/>
                <a:cs typeface="Arial" panose="020B0604020202020204" pitchFamily="34" charset="0"/>
              </a:rPr>
              <a:t>para la financiación del Programa de Gratuidad de Libros de Texto para el curso 2022/2023.</a:t>
            </a:r>
          </a:p>
          <a:p>
            <a:pPr marL="0" indent="0">
              <a:buNone/>
              <a:tabLst>
                <a:tab pos="271463" algn="l"/>
              </a:tabLst>
            </a:pPr>
            <a:r>
              <a:rPr lang="es-ES" sz="1200" dirty="0" smtClean="0">
                <a:latin typeface="Arial" panose="020B0604020202020204" pitchFamily="34" charset="0"/>
                <a:cs typeface="Arial" panose="020B0604020202020204" pitchFamily="34" charset="0"/>
              </a:rPr>
              <a:t>	Una vez aprobada la Orden Foral se informará a los centros de la misma.</a:t>
            </a:r>
          </a:p>
          <a:p>
            <a:pPr algn="just"/>
            <a:r>
              <a:rPr lang="es-ES" sz="1200" b="1" u="sng" dirty="0" smtClean="0">
                <a:latin typeface="Arial" panose="020B0604020202020204" pitchFamily="34" charset="0"/>
                <a:cs typeface="Arial" panose="020B0604020202020204" pitchFamily="34" charset="0"/>
              </a:rPr>
              <a:t>Transferencia</a:t>
            </a:r>
            <a:r>
              <a:rPr lang="es-ES" sz="1200" b="1" dirty="0" smtClean="0">
                <a:latin typeface="Arial" panose="020B0604020202020204" pitchFamily="34" charset="0"/>
                <a:cs typeface="Arial" panose="020B0604020202020204" pitchFamily="34" charset="0"/>
              </a:rPr>
              <a:t>:</a:t>
            </a:r>
            <a:r>
              <a:rPr lang="es-ES" sz="1200" dirty="0" smtClean="0">
                <a:latin typeface="Arial" panose="020B0604020202020204" pitchFamily="34" charset="0"/>
                <a:cs typeface="Arial" panose="020B0604020202020204" pitchFamily="34" charset="0"/>
              </a:rPr>
              <a:t> el Departamento de Educación procederá a transferir a las cuentas autorizadas de gastos de funcionamiento de los centros docentes las cantidades que correspondan, para poder llevar a cabo el Programa de Gratuidad de libros de texto. Durante el primer trimestre del curso escolar, se realizará el proceso de pago, abonándose en primer lugar el 80% del total, de conformidad con los datos que consten al Departamento de Educación antes de 31 de agosto de 2022, y posteriormente el 20% restante, con las regularizaciones que, en su caso, procedan.</a:t>
            </a:r>
          </a:p>
          <a:p>
            <a:pPr algn="just"/>
            <a:r>
              <a:rPr lang="es-ES" sz="1200" b="1" u="sng" dirty="0" smtClean="0">
                <a:latin typeface="Arial" panose="020B0604020202020204" pitchFamily="34" charset="0"/>
                <a:cs typeface="Arial" panose="020B0604020202020204" pitchFamily="34" charset="0"/>
              </a:rPr>
              <a:t>Aplicación:</a:t>
            </a:r>
            <a:r>
              <a:rPr lang="es-ES" sz="1200" dirty="0" smtClean="0">
                <a:latin typeface="Arial" panose="020B0604020202020204" pitchFamily="34" charset="0"/>
                <a:cs typeface="Arial" panose="020B0604020202020204" pitchFamily="34" charset="0"/>
              </a:rPr>
              <a:t> </a:t>
            </a:r>
            <a:r>
              <a:rPr lang="es-ES" sz="1200" u="sng" dirty="0" smtClean="0">
                <a:latin typeface="Arial" panose="020B0604020202020204" pitchFamily="34" charset="0"/>
                <a:cs typeface="Arial" panose="020B0604020202020204" pitchFamily="34" charset="0"/>
              </a:rPr>
              <a:t>si la diferencia </a:t>
            </a:r>
            <a:r>
              <a:rPr lang="es-ES" sz="1200" dirty="0" smtClean="0">
                <a:latin typeface="Arial" panose="020B0604020202020204" pitchFamily="34" charset="0"/>
                <a:cs typeface="Arial" panose="020B0604020202020204" pitchFamily="34" charset="0"/>
              </a:rPr>
              <a:t>entre la aportación total de la Administración a un centro y el coste generado por la aplicación del Programa de Gratuidad </a:t>
            </a:r>
            <a:r>
              <a:rPr lang="es-ES" sz="1200" u="sng" dirty="0" smtClean="0">
                <a:latin typeface="Arial" panose="020B0604020202020204" pitchFamily="34" charset="0"/>
                <a:cs typeface="Arial" panose="020B0604020202020204" pitchFamily="34" charset="0"/>
              </a:rPr>
              <a:t>es positiva </a:t>
            </a:r>
            <a:r>
              <a:rPr lang="es-ES" sz="1200" dirty="0" smtClean="0">
                <a:latin typeface="Arial" panose="020B0604020202020204" pitchFamily="34" charset="0"/>
                <a:cs typeface="Arial" panose="020B0604020202020204" pitchFamily="34" charset="0"/>
              </a:rPr>
              <a:t>y una vez financiadas las necesidades de reposición, de conformidad con el </a:t>
            </a:r>
            <a:r>
              <a:rPr lang="es-ES" sz="1200" dirty="0" smtClean="0">
                <a:solidFill>
                  <a:schemeClr val="tx2"/>
                </a:solidFill>
                <a:latin typeface="Arial" panose="020B0604020202020204" pitchFamily="34" charset="0"/>
                <a:cs typeface="Arial" panose="020B0604020202020204" pitchFamily="34" charset="0"/>
              </a:rPr>
              <a:t>punto once </a:t>
            </a:r>
            <a:r>
              <a:rPr lang="es-ES" sz="1200" dirty="0" smtClean="0">
                <a:latin typeface="Arial" panose="020B0604020202020204" pitchFamily="34" charset="0"/>
                <a:cs typeface="Arial" panose="020B0604020202020204" pitchFamily="34" charset="0"/>
              </a:rPr>
              <a:t>de estas instrucciones, el remanente se podrá dedicar a la adquisición de material didáctico e informático de uso común durante el curso escolar, </a:t>
            </a:r>
            <a:r>
              <a:rPr lang="es-ES" sz="1200" b="1" dirty="0" smtClean="0">
                <a:solidFill>
                  <a:srgbClr val="00B050"/>
                </a:solidFill>
                <a:latin typeface="Arial" panose="020B0604020202020204" pitchFamily="34" charset="0"/>
                <a:cs typeface="Arial" panose="020B0604020202020204" pitchFamily="34" charset="0"/>
              </a:rPr>
              <a:t>antes del 1 de diciembre </a:t>
            </a:r>
            <a:r>
              <a:rPr lang="es-ES" sz="1200" dirty="0" smtClean="0">
                <a:solidFill>
                  <a:srgbClr val="00B050"/>
                </a:solidFill>
                <a:latin typeface="Arial" panose="020B0604020202020204" pitchFamily="34" charset="0"/>
                <a:cs typeface="Arial" panose="020B0604020202020204" pitchFamily="34" charset="0"/>
              </a:rPr>
              <a:t>.</a:t>
            </a:r>
          </a:p>
          <a:p>
            <a:pPr algn="just"/>
            <a:r>
              <a:rPr lang="es-ES" sz="1200" u="sng" dirty="0" smtClean="0">
                <a:latin typeface="Arial" panose="020B0604020202020204" pitchFamily="34" charset="0"/>
                <a:cs typeface="Arial" panose="020B0604020202020204" pitchFamily="34" charset="0"/>
              </a:rPr>
              <a:t>Si </a:t>
            </a:r>
            <a:r>
              <a:rPr lang="es-ES" sz="1200" u="sng" dirty="0" smtClean="0">
                <a:latin typeface="Arial" panose="020B0604020202020204" pitchFamily="34" charset="0"/>
                <a:cs typeface="Arial" panose="020B0604020202020204" pitchFamily="34" charset="0"/>
              </a:rPr>
              <a:t>la diferencia </a:t>
            </a:r>
            <a:r>
              <a:rPr lang="es-ES" sz="1200" dirty="0" smtClean="0">
                <a:latin typeface="Arial" panose="020B0604020202020204" pitchFamily="34" charset="0"/>
                <a:cs typeface="Arial" panose="020B0604020202020204" pitchFamily="34" charset="0"/>
              </a:rPr>
              <a:t>entre el módulo aprobado por la Administración por cada alumno y el coste generado por la aplicación del Programa de Gratuidad </a:t>
            </a:r>
            <a:r>
              <a:rPr lang="es-ES" sz="1200" u="sng" dirty="0" smtClean="0">
                <a:latin typeface="Arial" panose="020B0604020202020204" pitchFamily="34" charset="0"/>
                <a:cs typeface="Arial" panose="020B0604020202020204" pitchFamily="34" charset="0"/>
              </a:rPr>
              <a:t>es negativa</a:t>
            </a:r>
            <a:r>
              <a:rPr lang="es-ES" sz="1200" dirty="0" smtClean="0">
                <a:latin typeface="Arial" panose="020B0604020202020204" pitchFamily="34" charset="0"/>
                <a:cs typeface="Arial" panose="020B0604020202020204" pitchFamily="34" charset="0"/>
              </a:rPr>
              <a:t>, la diferencia la costearán los representantes legales de los alumnos, sin adquirir por ello otro derecho que el del uso del libro durante el curso escolar correspondiente.</a:t>
            </a:r>
            <a:endParaRPr lang="es-ES_tradnl" sz="1200" dirty="0" smtClean="0">
              <a:latin typeface="Arial" panose="020B0604020202020204" pitchFamily="34" charset="0"/>
              <a:cs typeface="Arial" panose="020B0604020202020204" pitchFamily="34" charset="0"/>
            </a:endParaRPr>
          </a:p>
          <a:p>
            <a:endParaRPr lang="es-E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25978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627063" indent="-627063" algn="l"/>
            <a:r>
              <a:rPr lang="es-ES_tradnl" sz="2800" dirty="0" smtClean="0">
                <a:latin typeface="Arial" panose="020B0604020202020204" pitchFamily="34" charset="0"/>
                <a:cs typeface="Arial" panose="020B0604020202020204" pitchFamily="34" charset="0"/>
              </a:rPr>
              <a:t>14. SISTEMA DE GESTIÓN DEL PROGRAMA DE GRATUIDAD</a:t>
            </a:r>
            <a:endParaRPr lang="es-ES" sz="2800" dirty="0">
              <a:latin typeface="Arial" panose="020B0604020202020204" pitchFamily="34" charset="0"/>
              <a:cs typeface="Arial" panose="020B0604020202020204" pitchFamily="34" charset="0"/>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59950080"/>
              </p:ext>
            </p:extLst>
          </p:nvPr>
        </p:nvGraphicFramePr>
        <p:xfrm>
          <a:off x="1295400" y="2557463"/>
          <a:ext cx="9601200" cy="1833880"/>
        </p:xfrm>
        <a:graphic>
          <a:graphicData uri="http://schemas.openxmlformats.org/drawingml/2006/table">
            <a:tbl>
              <a:tblPr firstRow="1" bandRow="1">
                <a:tableStyleId>{5C22544A-7EE6-4342-B048-85BDC9FD1C3A}</a:tableStyleId>
              </a:tblPr>
              <a:tblGrid>
                <a:gridCol w="4800600">
                  <a:extLst>
                    <a:ext uri="{9D8B030D-6E8A-4147-A177-3AD203B41FA5}">
                      <a16:colId xmlns:a16="http://schemas.microsoft.com/office/drawing/2014/main" val="4069881779"/>
                    </a:ext>
                  </a:extLst>
                </a:gridCol>
                <a:gridCol w="4800600">
                  <a:extLst>
                    <a:ext uri="{9D8B030D-6E8A-4147-A177-3AD203B41FA5}">
                      <a16:colId xmlns:a16="http://schemas.microsoft.com/office/drawing/2014/main" val="4283810788"/>
                    </a:ext>
                  </a:extLst>
                </a:gridCol>
              </a:tblGrid>
              <a:tr h="370840">
                <a:tc gridSpan="2">
                  <a:txBody>
                    <a:bodyPr/>
                    <a:lstStyle/>
                    <a:p>
                      <a:pPr algn="ctr"/>
                      <a:r>
                        <a:rPr lang="es-ES_tradnl" sz="1500" dirty="0" smtClean="0">
                          <a:latin typeface="Arial" panose="020B0604020202020204" pitchFamily="34" charset="0"/>
                          <a:cs typeface="Arial" panose="020B0604020202020204" pitchFamily="34" charset="0"/>
                        </a:rPr>
                        <a:t>OPCIONES</a:t>
                      </a:r>
                      <a:endParaRPr lang="es-ES" sz="1500" dirty="0">
                        <a:latin typeface="Arial" panose="020B0604020202020204" pitchFamily="34" charset="0"/>
                        <a:cs typeface="Arial" panose="020B0604020202020204" pitchFamily="34" charset="0"/>
                      </a:endParaRPr>
                    </a:p>
                  </a:txBody>
                  <a:tcPr/>
                </a:tc>
                <a:tc hMerge="1">
                  <a:txBody>
                    <a:bodyPr/>
                    <a:lstStyle/>
                    <a:p>
                      <a:endParaRPr lang="es-E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86326874"/>
                  </a:ext>
                </a:extLst>
              </a:tr>
              <a:tr h="370840">
                <a:tc>
                  <a:txBody>
                    <a:bodyPr/>
                    <a:lstStyle/>
                    <a:p>
                      <a:pPr algn="ctr"/>
                      <a:r>
                        <a:rPr lang="es-ES_tradnl" sz="1200" b="1" kern="1200" dirty="0" smtClean="0">
                          <a:solidFill>
                            <a:schemeClr val="tx2"/>
                          </a:solidFill>
                          <a:effectLst/>
                          <a:latin typeface="Arial" panose="020B0604020202020204" pitchFamily="34" charset="0"/>
                          <a:ea typeface="+mn-ea"/>
                          <a:cs typeface="Arial" panose="020B0604020202020204" pitchFamily="34" charset="0"/>
                        </a:rPr>
                        <a:t>LIBROS</a:t>
                      </a:r>
                      <a:r>
                        <a:rPr lang="es-ES_tradnl" sz="1200" b="1" kern="1200" baseline="0" dirty="0" smtClean="0">
                          <a:solidFill>
                            <a:schemeClr val="tx2"/>
                          </a:solidFill>
                          <a:effectLst/>
                          <a:latin typeface="Arial" panose="020B0604020202020204" pitchFamily="34" charset="0"/>
                          <a:ea typeface="+mn-ea"/>
                          <a:cs typeface="Arial" panose="020B0604020202020204" pitchFamily="34" charset="0"/>
                        </a:rPr>
                        <a:t> NUEVOS</a:t>
                      </a:r>
                      <a:endParaRPr lang="es-ES" sz="1200" b="1" kern="1200" dirty="0" smtClean="0">
                        <a:solidFill>
                          <a:schemeClr val="tx2"/>
                        </a:solidFill>
                        <a:effectLst/>
                        <a:latin typeface="Arial" panose="020B0604020202020204" pitchFamily="34" charset="0"/>
                        <a:ea typeface="+mn-ea"/>
                        <a:cs typeface="Arial" panose="020B0604020202020204" pitchFamily="34" charset="0"/>
                      </a:endParaRPr>
                    </a:p>
                    <a:p>
                      <a:pPr algn="ctr"/>
                      <a:endParaRPr lang="es-ES" sz="1200" b="1" dirty="0">
                        <a:solidFill>
                          <a:schemeClr val="tx2"/>
                        </a:solidFill>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s-ES" sz="1200" b="1" kern="1200" dirty="0" smtClean="0">
                          <a:solidFill>
                            <a:schemeClr val="tx2"/>
                          </a:solidFill>
                          <a:effectLst/>
                          <a:latin typeface="Arial" panose="020B0604020202020204" pitchFamily="34" charset="0"/>
                          <a:ea typeface="+mn-ea"/>
                          <a:cs typeface="Arial" panose="020B0604020202020204" pitchFamily="34" charset="0"/>
                        </a:rPr>
                        <a:t>REPOSICIÓN</a:t>
                      </a:r>
                    </a:p>
                    <a:p>
                      <a:pPr algn="ctr"/>
                      <a:endParaRPr lang="es-ES" sz="1200" b="1" dirty="0">
                        <a:solidFill>
                          <a:schemeClr val="tx2"/>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04475181"/>
                  </a:ext>
                </a:extLst>
              </a:tr>
              <a:tr h="370840">
                <a:tc>
                  <a:txBody>
                    <a:bodyPr/>
                    <a:lstStyle/>
                    <a:p>
                      <a:pPr algn="just"/>
                      <a:r>
                        <a:rPr lang="es-ES" sz="1200" kern="1200" dirty="0" smtClean="0">
                          <a:solidFill>
                            <a:schemeClr val="dk1"/>
                          </a:solidFill>
                          <a:effectLst/>
                          <a:latin typeface="Arial" panose="020B0604020202020204" pitchFamily="34" charset="0"/>
                          <a:ea typeface="+mn-ea"/>
                          <a:cs typeface="Arial" panose="020B0604020202020204" pitchFamily="34" charset="0"/>
                        </a:rPr>
                        <a:t>Los centros con alumnado de Educación Primaria y ESO, optarán por una de estas dos modalidades de gestión del Programa: </a:t>
                      </a:r>
                    </a:p>
                    <a:p>
                      <a:pPr marL="171450" indent="100013" algn="just">
                        <a:buFont typeface="Arial" panose="020B0604020202020204" pitchFamily="34" charset="0"/>
                        <a:buChar char="•"/>
                      </a:pPr>
                      <a:r>
                        <a:rPr lang="es-ES" sz="1200" b="0" kern="1200" dirty="0" smtClean="0">
                          <a:solidFill>
                            <a:schemeClr val="dk1"/>
                          </a:solidFill>
                          <a:effectLst/>
                          <a:latin typeface="Arial" panose="020B0604020202020204" pitchFamily="34" charset="0"/>
                          <a:ea typeface="+mn-ea"/>
                          <a:cs typeface="Arial" panose="020B0604020202020204" pitchFamily="34" charset="0"/>
                        </a:rPr>
                        <a:t>Bono emitido por el centro.</a:t>
                      </a:r>
                      <a:endParaRPr lang="es-ES" sz="1200" b="1" kern="1200" dirty="0" smtClean="0">
                        <a:solidFill>
                          <a:schemeClr val="dk1"/>
                        </a:solidFill>
                        <a:effectLst/>
                        <a:latin typeface="Arial" panose="020B0604020202020204" pitchFamily="34" charset="0"/>
                        <a:ea typeface="+mn-ea"/>
                        <a:cs typeface="Arial" panose="020B0604020202020204" pitchFamily="34" charset="0"/>
                      </a:endParaRPr>
                    </a:p>
                    <a:p>
                      <a:pPr marL="171450" indent="100013" algn="just">
                        <a:buFont typeface="Arial" panose="020B0604020202020204" pitchFamily="34" charset="0"/>
                        <a:buChar char="•"/>
                      </a:pPr>
                      <a:r>
                        <a:rPr lang="es-ES" sz="1200" b="0" kern="1200" dirty="0" smtClean="0">
                          <a:solidFill>
                            <a:schemeClr val="dk1"/>
                          </a:solidFill>
                          <a:effectLst/>
                          <a:latin typeface="Arial" panose="020B0604020202020204" pitchFamily="34" charset="0"/>
                          <a:ea typeface="+mn-ea"/>
                          <a:cs typeface="Arial" panose="020B0604020202020204" pitchFamily="34" charset="0"/>
                        </a:rPr>
                        <a:t>Gestión elegida por el propio centro.</a:t>
                      </a:r>
                      <a:endParaRPr lang="es-ES" sz="1200" b="1" kern="1200" dirty="0" smtClean="0">
                        <a:solidFill>
                          <a:schemeClr val="dk1"/>
                        </a:solidFill>
                        <a:effectLst/>
                        <a:latin typeface="Arial" panose="020B0604020202020204" pitchFamily="34" charset="0"/>
                        <a:ea typeface="+mn-ea"/>
                        <a:cs typeface="Arial" panose="020B0604020202020204" pitchFamily="34" charset="0"/>
                      </a:endParaRPr>
                    </a:p>
                    <a:p>
                      <a:endParaRPr lang="es-ES" sz="1200"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effectLst/>
                          <a:latin typeface="Arial" panose="020B0604020202020204" pitchFamily="34" charset="0"/>
                          <a:ea typeface="+mn-ea"/>
                          <a:cs typeface="Arial" panose="020B0604020202020204" pitchFamily="34" charset="0"/>
                        </a:rPr>
                        <a:t>Los centros con alumnado de 3º, 4º, 5º y 6º de Primaria y 1º, 2º, 3º y 4º de ESO, que hayan elegido la reposición, optarán por Gestión elegida por el propio centro.</a:t>
                      </a:r>
                    </a:p>
                    <a:p>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64662100"/>
                  </a:ext>
                </a:extLst>
              </a:tr>
            </a:tbl>
          </a:graphicData>
        </a:graphic>
      </p:graphicFrame>
      <p:sp>
        <p:nvSpPr>
          <p:cNvPr id="3" name="CuadroTexto 2"/>
          <p:cNvSpPr txBox="1"/>
          <p:nvPr/>
        </p:nvSpPr>
        <p:spPr>
          <a:xfrm>
            <a:off x="1295400" y="4639733"/>
            <a:ext cx="9601198" cy="738664"/>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Comunicación al Departamento de Educación: Esta información será tomada de la aplicación EDUCA, a cuyo efecto, los centros deberán cumplimentar los datos antes del </a:t>
            </a:r>
            <a:r>
              <a:rPr lang="es-ES" sz="1200" b="1" dirty="0">
                <a:latin typeface="Arial" panose="020B0604020202020204" pitchFamily="34" charset="0"/>
                <a:cs typeface="Arial" panose="020B0604020202020204" pitchFamily="34" charset="0"/>
              </a:rPr>
              <a:t>31 de agosto de </a:t>
            </a:r>
            <a:r>
              <a:rPr lang="es-ES" sz="1200" b="1" dirty="0" smtClean="0">
                <a:latin typeface="Arial" panose="020B0604020202020204" pitchFamily="34" charset="0"/>
                <a:cs typeface="Arial" panose="020B0604020202020204" pitchFamily="34" charset="0"/>
              </a:rPr>
              <a:t>2022</a:t>
            </a:r>
            <a:r>
              <a:rPr lang="es-ES" sz="1200" dirty="0" smtClean="0">
                <a:latin typeface="Arial" panose="020B0604020202020204" pitchFamily="34" charset="0"/>
                <a:cs typeface="Arial" panose="020B0604020202020204" pitchFamily="34" charset="0"/>
              </a:rPr>
              <a:t>.</a:t>
            </a:r>
            <a:r>
              <a:rPr lang="es-ES" sz="1200" i="1" dirty="0" smtClean="0">
                <a:latin typeface="Arial" panose="020B0604020202020204" pitchFamily="34" charset="0"/>
                <a:cs typeface="Arial" panose="020B0604020202020204" pitchFamily="34" charset="0"/>
              </a:rPr>
              <a:t> </a:t>
            </a:r>
            <a:r>
              <a:rPr lang="es-ES" sz="1200" i="1" dirty="0">
                <a:latin typeface="Arial" panose="020B0604020202020204" pitchFamily="34" charset="0"/>
                <a:cs typeface="Arial" panose="020B0604020202020204" pitchFamily="34" charset="0"/>
              </a:rPr>
              <a:t>Servicios complementarios &gt; Libros de texto &gt; Modalidad gestión</a:t>
            </a:r>
            <a:r>
              <a:rPr lang="es-ES" sz="1200" dirty="0">
                <a:latin typeface="Arial" panose="020B0604020202020204" pitchFamily="34" charset="0"/>
                <a:cs typeface="Arial" panose="020B0604020202020204" pitchFamily="34" charset="0"/>
              </a:rPr>
              <a:t>.</a:t>
            </a:r>
          </a:p>
          <a:p>
            <a:endParaRPr lang="es-ES" dirty="0"/>
          </a:p>
        </p:txBody>
      </p:sp>
    </p:spTree>
    <p:extLst>
      <p:ext uri="{BB962C8B-B14F-4D97-AF65-F5344CB8AC3E}">
        <p14:creationId xmlns:p14="http://schemas.microsoft.com/office/powerpoint/2010/main" val="24839605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marL="627063" indent="-627063" algn="l"/>
            <a:endParaRPr lang="es-ES" sz="2800" dirty="0">
              <a:latin typeface="Arial" panose="020B0604020202020204" pitchFamily="34" charset="0"/>
              <a:cs typeface="Arial" panose="020B0604020202020204" pitchFamily="34" charset="0"/>
            </a:endParaRP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4050188493"/>
              </p:ext>
            </p:extLst>
          </p:nvPr>
        </p:nvGraphicFramePr>
        <p:xfrm>
          <a:off x="1295397" y="1084262"/>
          <a:ext cx="9762243" cy="4823553"/>
        </p:xfrm>
        <a:graphic>
          <a:graphicData uri="http://schemas.openxmlformats.org/drawingml/2006/table">
            <a:tbl>
              <a:tblPr firstRow="1" bandRow="1">
                <a:tableStyleId>{5C22544A-7EE6-4342-B048-85BDC9FD1C3A}</a:tableStyleId>
              </a:tblPr>
              <a:tblGrid>
                <a:gridCol w="9762243">
                  <a:extLst>
                    <a:ext uri="{9D8B030D-6E8A-4147-A177-3AD203B41FA5}">
                      <a16:colId xmlns:a16="http://schemas.microsoft.com/office/drawing/2014/main" val="3598194287"/>
                    </a:ext>
                  </a:extLst>
                </a:gridCol>
              </a:tblGrid>
              <a:tr h="685893">
                <a:tc>
                  <a:txBody>
                    <a:bodyPr/>
                    <a:lstStyle/>
                    <a:p>
                      <a:r>
                        <a:rPr lang="es-ES_tradnl" sz="1500" dirty="0" smtClean="0">
                          <a:latin typeface="Arial" panose="020B0604020202020204" pitchFamily="34" charset="0"/>
                          <a:cs typeface="Arial" panose="020B0604020202020204" pitchFamily="34" charset="0"/>
                        </a:rPr>
                        <a:t>ELECCIÓN  DE LIBROS DE TEXTO O MATERIALES CURRICULARES</a:t>
                      </a:r>
                      <a:r>
                        <a:rPr lang="es-ES_tradnl" sz="1500" baseline="0" dirty="0" smtClean="0">
                          <a:latin typeface="Arial" panose="020B0604020202020204" pitchFamily="34" charset="0"/>
                          <a:cs typeface="Arial" panose="020B0604020202020204" pitchFamily="34" charset="0"/>
                        </a:rPr>
                        <a:t> DE USO INDIVIDUAL EN CENTROS QUE HAYAN OPTADO POR REPOSICIÓN</a:t>
                      </a:r>
                      <a:endParaRPr lang="es-E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6239088"/>
                  </a:ext>
                </a:extLst>
              </a:tr>
              <a:tr h="3810513">
                <a:tc>
                  <a:txBody>
                    <a:bodyPr/>
                    <a:lstStyle/>
                    <a:p>
                      <a:pPr algn="just">
                        <a:lnSpc>
                          <a:spcPts val="1500"/>
                        </a:lnSpc>
                        <a:spcAft>
                          <a:spcPts val="600"/>
                        </a:spcAft>
                      </a:pPr>
                      <a:r>
                        <a:rPr lang="es-ES" sz="1200" kern="1200" dirty="0" smtClean="0">
                          <a:solidFill>
                            <a:schemeClr val="dk1"/>
                          </a:solidFill>
                          <a:effectLst/>
                          <a:latin typeface="Arial" panose="020B0604020202020204" pitchFamily="34" charset="0"/>
                          <a:ea typeface="+mn-ea"/>
                          <a:cs typeface="Arial" panose="020B0604020202020204" pitchFamily="34" charset="0"/>
                        </a:rPr>
                        <a:t>El Departamento de Educación pondrá a disposición de los centros información sobre los datos de los libros de texto y/o materiales curriculares de uso individual del alumnado facilitados por las editoriales. Tanto para los centros públicos como concertados, esta información estará en la aplicación EDUCA, en la que los centros podrán hacer directamente la elección. (</a:t>
                      </a:r>
                      <a:r>
                        <a:rPr lang="es-ES" sz="1200" i="1" kern="1200" dirty="0" smtClean="0">
                          <a:solidFill>
                            <a:schemeClr val="dk1"/>
                          </a:solidFill>
                          <a:effectLst/>
                          <a:latin typeface="Arial" panose="020B0604020202020204" pitchFamily="34" charset="0"/>
                          <a:ea typeface="+mn-ea"/>
                          <a:cs typeface="Arial" panose="020B0604020202020204" pitchFamily="34" charset="0"/>
                        </a:rPr>
                        <a:t>Servicios complementarios &gt; Libros de texto &gt; Configuración centro)</a:t>
                      </a:r>
                      <a:r>
                        <a:rPr lang="es-ES" sz="1200" kern="1200" dirty="0" smtClean="0">
                          <a:solidFill>
                            <a:schemeClr val="dk1"/>
                          </a:solidFill>
                          <a:effectLst/>
                          <a:latin typeface="Arial" panose="020B0604020202020204" pitchFamily="34" charset="0"/>
                          <a:ea typeface="+mn-ea"/>
                          <a:cs typeface="Arial" panose="020B0604020202020204" pitchFamily="34" charset="0"/>
                        </a:rPr>
                        <a:t>.</a:t>
                      </a:r>
                    </a:p>
                    <a:p>
                      <a:pPr algn="just">
                        <a:lnSpc>
                          <a:spcPts val="1500"/>
                        </a:lnSpc>
                        <a:spcAft>
                          <a:spcPts val="600"/>
                        </a:spcAft>
                      </a:pPr>
                      <a:r>
                        <a:rPr lang="es-ES" sz="1200" kern="1200" dirty="0" smtClean="0">
                          <a:solidFill>
                            <a:schemeClr val="dk1"/>
                          </a:solidFill>
                          <a:effectLst/>
                          <a:latin typeface="Arial" panose="020B0604020202020204" pitchFamily="34" charset="0"/>
                          <a:ea typeface="+mn-ea"/>
                          <a:cs typeface="Arial" panose="020B0604020202020204" pitchFamily="34" charset="0"/>
                        </a:rPr>
                        <a:t>Estos datos proporcionados por el Departamento tendrán carácter puramente informativo, de modo que, en ambos casos, los centros que elijan libros y materiales curriculares de uso individual del alumnado no incluidos en la relación, podrán hacerlo. A estos efectos los centros pondrán en conocimiento del Departamento los libros y materiales curriculares de uso individual del alumnado de que se trate y este recabará la información de la editorial y los incluirá en la relación.</a:t>
                      </a:r>
                    </a:p>
                    <a:p>
                      <a:pPr algn="just">
                        <a:lnSpc>
                          <a:spcPts val="1500"/>
                        </a:lnSpc>
                        <a:spcAft>
                          <a:spcPts val="600"/>
                        </a:spcAft>
                      </a:pPr>
                      <a:r>
                        <a:rPr lang="es-ES" sz="1200" kern="1200" dirty="0" smtClean="0">
                          <a:solidFill>
                            <a:schemeClr val="dk1"/>
                          </a:solidFill>
                          <a:effectLst/>
                          <a:latin typeface="Arial" panose="020B0604020202020204" pitchFamily="34" charset="0"/>
                          <a:ea typeface="+mn-ea"/>
                          <a:cs typeface="Arial" panose="020B0604020202020204" pitchFamily="34" charset="0"/>
                        </a:rPr>
                        <a:t>En el momento de la elección de los libros, los centros deberán tener en cuenta que no incumplen la normativa aprobada por el Gobierno de Navarra sobre el desarrollo de los currículos educativos en las etapas educativas ni la Ley Orgánica 13/1982, de 10 de agosto, de Reintegración y Amejoramiento de Régimen Foral de Navarra.</a:t>
                      </a:r>
                    </a:p>
                    <a:p>
                      <a:pPr algn="just">
                        <a:lnSpc>
                          <a:spcPts val="1500"/>
                        </a:lnSpc>
                        <a:spcAft>
                          <a:spcPts val="600"/>
                        </a:spcAft>
                      </a:pPr>
                      <a:r>
                        <a:rPr lang="es-ES" sz="1200" kern="1200" dirty="0" smtClean="0">
                          <a:solidFill>
                            <a:schemeClr val="dk1"/>
                          </a:solidFill>
                          <a:effectLst/>
                          <a:latin typeface="Arial" panose="020B0604020202020204" pitchFamily="34" charset="0"/>
                          <a:ea typeface="+mn-ea"/>
                          <a:cs typeface="Arial" panose="020B0604020202020204" pitchFamily="34" charset="0"/>
                        </a:rPr>
                        <a:t>En el momento de la elección de los libros y la </a:t>
                      </a:r>
                      <a:r>
                        <a:rPr lang="es-ES" sz="1200" b="1" kern="1200" dirty="0" smtClean="0">
                          <a:solidFill>
                            <a:schemeClr val="dk1"/>
                          </a:solidFill>
                          <a:effectLst/>
                          <a:latin typeface="Arial" panose="020B0604020202020204" pitchFamily="34" charset="0"/>
                          <a:ea typeface="+mn-ea"/>
                          <a:cs typeface="Arial" panose="020B0604020202020204" pitchFamily="34" charset="0"/>
                        </a:rPr>
                        <a:t>Configuración de los lotes</a:t>
                      </a:r>
                      <a:r>
                        <a:rPr lang="es-ES" sz="1200" kern="1200" dirty="0" smtClean="0">
                          <a:solidFill>
                            <a:schemeClr val="dk1"/>
                          </a:solidFill>
                          <a:effectLst/>
                          <a:latin typeface="Arial" panose="020B0604020202020204" pitchFamily="34" charset="0"/>
                          <a:ea typeface="+mn-ea"/>
                          <a:cs typeface="Arial" panose="020B0604020202020204" pitchFamily="34" charset="0"/>
                        </a:rPr>
                        <a:t> en EDUCA, hay que tener especial cuidado en varias cosas:</a:t>
                      </a:r>
                    </a:p>
                    <a:p>
                      <a:pPr marL="171450" indent="-171450" algn="just">
                        <a:lnSpc>
                          <a:spcPts val="1500"/>
                        </a:lnSpc>
                        <a:spcAft>
                          <a:spcPts val="600"/>
                        </a:spcAft>
                        <a:buFont typeface="Arial" panose="020B0604020202020204" pitchFamily="34" charset="0"/>
                        <a:buChar char="•"/>
                      </a:pPr>
                      <a:r>
                        <a:rPr lang="es-ES" sz="1200" kern="1200" dirty="0" smtClean="0">
                          <a:solidFill>
                            <a:schemeClr val="dk1"/>
                          </a:solidFill>
                          <a:effectLst/>
                          <a:latin typeface="Arial" panose="020B0604020202020204" pitchFamily="34" charset="0"/>
                          <a:ea typeface="+mn-ea"/>
                          <a:cs typeface="Arial" panose="020B0604020202020204" pitchFamily="34" charset="0"/>
                        </a:rPr>
                        <a:t>Hacer la </a:t>
                      </a:r>
                      <a:r>
                        <a:rPr lang="es-ES" sz="1200" b="1" kern="1200" dirty="0" smtClean="0">
                          <a:solidFill>
                            <a:schemeClr val="dk1"/>
                          </a:solidFill>
                          <a:effectLst/>
                          <a:latin typeface="Arial" panose="020B0604020202020204" pitchFamily="34" charset="0"/>
                          <a:ea typeface="+mn-ea"/>
                          <a:cs typeface="Arial" panose="020B0604020202020204" pitchFamily="34" charset="0"/>
                        </a:rPr>
                        <a:t>asignación de los lotes</a:t>
                      </a:r>
                      <a:r>
                        <a:rPr lang="es-ES" sz="1200" kern="1200" dirty="0" smtClean="0">
                          <a:solidFill>
                            <a:schemeClr val="dk1"/>
                          </a:solidFill>
                          <a:effectLst/>
                          <a:latin typeface="Arial" panose="020B0604020202020204" pitchFamily="34" charset="0"/>
                          <a:ea typeface="+mn-ea"/>
                          <a:cs typeface="Arial" panose="020B0604020202020204" pitchFamily="34" charset="0"/>
                        </a:rPr>
                        <a:t> a cada alumno (si no, no se genera el pago).</a:t>
                      </a:r>
                    </a:p>
                    <a:p>
                      <a:pPr marL="171450" indent="-171450" algn="just">
                        <a:lnSpc>
                          <a:spcPts val="1500"/>
                        </a:lnSpc>
                        <a:spcAft>
                          <a:spcPts val="600"/>
                        </a:spcAft>
                        <a:buFont typeface="Arial" panose="020B0604020202020204" pitchFamily="34" charset="0"/>
                        <a:buChar char="•"/>
                      </a:pPr>
                      <a:r>
                        <a:rPr lang="es-ES" sz="1200" kern="1200" dirty="0" smtClean="0">
                          <a:solidFill>
                            <a:schemeClr val="dk1"/>
                          </a:solidFill>
                          <a:effectLst/>
                          <a:latin typeface="Arial" panose="020B0604020202020204" pitchFamily="34" charset="0"/>
                          <a:ea typeface="+mn-ea"/>
                          <a:cs typeface="Arial" panose="020B0604020202020204" pitchFamily="34" charset="0"/>
                        </a:rPr>
                        <a:t>Los centros que están configurando el lote con LOTES NUEVOS no deberán elegir ningún libro con la coletilla viejo-repos, </a:t>
                      </a:r>
                      <a:r>
                        <a:rPr lang="es-ES" sz="1200" b="1" kern="1200" dirty="0" smtClean="0">
                          <a:solidFill>
                            <a:schemeClr val="dk1"/>
                          </a:solidFill>
                          <a:effectLst/>
                          <a:latin typeface="Arial" panose="020B0604020202020204" pitchFamily="34" charset="0"/>
                          <a:ea typeface="+mn-ea"/>
                          <a:cs typeface="Arial" panose="020B0604020202020204" pitchFamily="34" charset="0"/>
                        </a:rPr>
                        <a:t>ni ningún libro con vigencia anterior al 2027</a:t>
                      </a:r>
                      <a:r>
                        <a:rPr lang="es-ES" sz="1200" kern="1200" dirty="0" smtClean="0">
                          <a:solidFill>
                            <a:schemeClr val="dk1"/>
                          </a:solidFill>
                          <a:effectLst/>
                          <a:latin typeface="Arial" panose="020B0604020202020204" pitchFamily="34" charset="0"/>
                          <a:ea typeface="+mn-ea"/>
                          <a:cs typeface="Arial" panose="020B0604020202020204" pitchFamily="34" charset="0"/>
                        </a:rPr>
                        <a:t>.</a:t>
                      </a:r>
                    </a:p>
                    <a:p>
                      <a:pPr marL="171450" indent="-171450" algn="just">
                        <a:lnSpc>
                          <a:spcPts val="1500"/>
                        </a:lnSpc>
                        <a:spcAft>
                          <a:spcPts val="600"/>
                        </a:spcAft>
                        <a:buFont typeface="Arial" panose="020B0604020202020204" pitchFamily="34" charset="0"/>
                        <a:buChar char="•"/>
                      </a:pPr>
                      <a:r>
                        <a:rPr lang="es-ES" sz="1200" kern="1200" dirty="0" smtClean="0">
                          <a:solidFill>
                            <a:schemeClr val="dk1"/>
                          </a:solidFill>
                          <a:effectLst/>
                          <a:latin typeface="Arial" panose="020B0604020202020204" pitchFamily="34" charset="0"/>
                          <a:ea typeface="+mn-ea"/>
                          <a:cs typeface="Arial" panose="020B0604020202020204" pitchFamily="34" charset="0"/>
                        </a:rPr>
                        <a:t>La fecha de caducidad de estos libros será </a:t>
                      </a:r>
                      <a:r>
                        <a:rPr lang="es-ES" sz="1200" b="1" kern="1200" dirty="0" smtClean="0">
                          <a:solidFill>
                            <a:schemeClr val="dk1"/>
                          </a:solidFill>
                          <a:effectLst/>
                          <a:latin typeface="Arial" panose="020B0604020202020204" pitchFamily="34" charset="0"/>
                          <a:ea typeface="+mn-ea"/>
                          <a:cs typeface="Arial" panose="020B0604020202020204" pitchFamily="34" charset="0"/>
                        </a:rPr>
                        <a:t>2027,</a:t>
                      </a:r>
                      <a:r>
                        <a:rPr lang="es-ES" sz="1200" kern="1200" dirty="0" smtClean="0">
                          <a:solidFill>
                            <a:schemeClr val="dk1"/>
                          </a:solidFill>
                          <a:effectLst/>
                          <a:latin typeface="Arial" panose="020B0604020202020204" pitchFamily="34" charset="0"/>
                          <a:ea typeface="+mn-ea"/>
                          <a:cs typeface="Arial" panose="020B0604020202020204" pitchFamily="34" charset="0"/>
                        </a:rPr>
                        <a:t> ya que estos lotes deben durar al centro 5 años y son los libros que la editorial se ha comprometido a editar 5 años. </a:t>
                      </a:r>
                    </a:p>
                    <a:p>
                      <a:endParaRPr lang="es-ES" dirty="0"/>
                    </a:p>
                  </a:txBody>
                  <a:tcPr/>
                </a:tc>
                <a:extLst>
                  <a:ext uri="{0D108BD9-81ED-4DB2-BD59-A6C34878D82A}">
                    <a16:rowId xmlns:a16="http://schemas.microsoft.com/office/drawing/2014/main" val="4189107699"/>
                  </a:ext>
                </a:extLst>
              </a:tr>
            </a:tbl>
          </a:graphicData>
        </a:graphic>
      </p:graphicFrame>
    </p:spTree>
    <p:extLst>
      <p:ext uri="{BB962C8B-B14F-4D97-AF65-F5344CB8AC3E}">
        <p14:creationId xmlns:p14="http://schemas.microsoft.com/office/powerpoint/2010/main" val="3821038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611003320"/>
              </p:ext>
            </p:extLst>
          </p:nvPr>
        </p:nvGraphicFramePr>
        <p:xfrm>
          <a:off x="1295398" y="982132"/>
          <a:ext cx="9601200" cy="2413000"/>
        </p:xfrm>
        <a:graphic>
          <a:graphicData uri="http://schemas.openxmlformats.org/drawingml/2006/table">
            <a:tbl>
              <a:tblPr firstRow="1" bandRow="1">
                <a:tableStyleId>{5C22544A-7EE6-4342-B048-85BDC9FD1C3A}</a:tableStyleId>
              </a:tblPr>
              <a:tblGrid>
                <a:gridCol w="9601200">
                  <a:extLst>
                    <a:ext uri="{9D8B030D-6E8A-4147-A177-3AD203B41FA5}">
                      <a16:colId xmlns:a16="http://schemas.microsoft.com/office/drawing/2014/main" val="1957202164"/>
                    </a:ext>
                  </a:extLst>
                </a:gridCol>
              </a:tblGrid>
              <a:tr h="370840">
                <a:tc>
                  <a:txBody>
                    <a:bodyPr/>
                    <a:lstStyle/>
                    <a:p>
                      <a:pPr algn="ctr"/>
                      <a:r>
                        <a:rPr lang="es-ES_tradnl" sz="1500" dirty="0" smtClean="0">
                          <a:latin typeface="Arial" panose="020B0604020202020204" pitchFamily="34" charset="0"/>
                          <a:cs typeface="Arial" panose="020B0604020202020204" pitchFamily="34" charset="0"/>
                        </a:rPr>
                        <a:t>COMUNICADO</a:t>
                      </a:r>
                      <a:r>
                        <a:rPr lang="es-ES_tradnl" sz="1500" baseline="0" dirty="0" smtClean="0">
                          <a:latin typeface="Arial" panose="020B0604020202020204" pitchFamily="34" charset="0"/>
                          <a:cs typeface="Arial" panose="020B0604020202020204" pitchFamily="34" charset="0"/>
                        </a:rPr>
                        <a:t> AL DEPARTAMENTO DE EDUCACIÓN</a:t>
                      </a:r>
                      <a:endParaRPr lang="es-E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105591"/>
                  </a:ext>
                </a:extLst>
              </a:tr>
              <a:tr h="370840">
                <a:tc>
                  <a:txBody>
                    <a:bodyPr/>
                    <a:lstStyle/>
                    <a:p>
                      <a:pPr marL="0" marR="0" lvl="0" indent="0" algn="just" defTabSz="457200" rtl="0" eaLnBrk="1" fontAlgn="auto" latinLnBrk="0" hangingPunct="1">
                        <a:lnSpc>
                          <a:spcPct val="150000"/>
                        </a:lnSpc>
                        <a:spcBef>
                          <a:spcPts val="0"/>
                        </a:spcBef>
                        <a:spcAft>
                          <a:spcPts val="600"/>
                        </a:spcAft>
                        <a:buClrTx/>
                        <a:buSzTx/>
                        <a:buFontTx/>
                        <a:buNone/>
                        <a:tabLst/>
                        <a:defRPr/>
                      </a:pPr>
                      <a:r>
                        <a:rPr lang="es-ES" sz="1400" b="1" dirty="0" smtClean="0">
                          <a:latin typeface="Arial" panose="020B0604020202020204" pitchFamily="34" charset="0"/>
                          <a:cs typeface="Arial" panose="020B0604020202020204" pitchFamily="34" charset="0"/>
                        </a:rPr>
                        <a:t>Centros públicos y concertados: </a:t>
                      </a:r>
                      <a:r>
                        <a:rPr lang="es-ES" sz="1400" dirty="0" smtClean="0">
                          <a:latin typeface="Arial" panose="020B0604020202020204" pitchFamily="34" charset="0"/>
                          <a:cs typeface="Arial" panose="020B0604020202020204" pitchFamily="34" charset="0"/>
                        </a:rPr>
                        <a:t>antes del </a:t>
                      </a:r>
                      <a:r>
                        <a:rPr lang="es-ES" sz="1400" b="1" dirty="0" smtClean="0">
                          <a:latin typeface="Arial" panose="020B0604020202020204" pitchFamily="34" charset="0"/>
                          <a:cs typeface="Arial" panose="020B0604020202020204" pitchFamily="34" charset="0"/>
                        </a:rPr>
                        <a:t>31 de agosto de 2022</a:t>
                      </a:r>
                      <a:r>
                        <a:rPr lang="es-ES" sz="1400" dirty="0" smtClean="0">
                          <a:latin typeface="Arial" panose="020B0604020202020204" pitchFamily="34" charset="0"/>
                          <a:cs typeface="Arial" panose="020B0604020202020204" pitchFamily="34" charset="0"/>
                        </a:rPr>
                        <a:t> grabarán en EDUCA el listado de libros y materiales curriculares de uso individual del alumnado elegidos para los cursos de 1º y 2º de Primaria y 3º, 4º, 5º y 6º de Primaria y 1º, 2º, 3º y 4º de ESO, y Ciclos</a:t>
                      </a:r>
                      <a:r>
                        <a:rPr lang="es-ES" sz="1400" baseline="0" dirty="0" smtClean="0">
                          <a:latin typeface="Arial" panose="020B0604020202020204" pitchFamily="34" charset="0"/>
                          <a:cs typeface="Arial" panose="020B0604020202020204" pitchFamily="34" charset="0"/>
                        </a:rPr>
                        <a:t> Formativos de Grado Básico </a:t>
                      </a:r>
                      <a:r>
                        <a:rPr lang="es-ES" sz="1400" dirty="0" smtClean="0">
                          <a:latin typeface="Arial" panose="020B0604020202020204" pitchFamily="34" charset="0"/>
                          <a:cs typeface="Arial" panose="020B0604020202020204" pitchFamily="34" charset="0"/>
                        </a:rPr>
                        <a:t>que hayan optado por libros de texto nuevos, en el apartado correspondiente, poniendo atención en su confirmación. (</a:t>
                      </a:r>
                      <a:r>
                        <a:rPr lang="es-ES" sz="1400" i="1" dirty="0" smtClean="0">
                          <a:latin typeface="Arial" panose="020B0604020202020204" pitchFamily="34" charset="0"/>
                          <a:cs typeface="Arial" panose="020B0604020202020204" pitchFamily="34" charset="0"/>
                        </a:rPr>
                        <a:t>Servicios complementarios &gt; Libros de texto &gt; Configuración centro y Asignación libros)</a:t>
                      </a:r>
                      <a:r>
                        <a:rPr lang="es-ES" sz="1400" dirty="0" smtClean="0">
                          <a:latin typeface="Arial" panose="020B0604020202020204" pitchFamily="34" charset="0"/>
                          <a:cs typeface="Arial" panose="020B0604020202020204" pitchFamily="34" charset="0"/>
                        </a:rPr>
                        <a:t>.</a:t>
                      </a:r>
                    </a:p>
                    <a:p>
                      <a:endParaRPr lang="es-ES" dirty="0"/>
                    </a:p>
                  </a:txBody>
                  <a:tcPr/>
                </a:tc>
                <a:extLst>
                  <a:ext uri="{0D108BD9-81ED-4DB2-BD59-A6C34878D82A}">
                    <a16:rowId xmlns:a16="http://schemas.microsoft.com/office/drawing/2014/main" val="4238914056"/>
                  </a:ext>
                </a:extLst>
              </a:tr>
            </a:tbl>
          </a:graphicData>
        </a:graphic>
      </p:graphicFrame>
    </p:spTree>
    <p:extLst>
      <p:ext uri="{BB962C8B-B14F-4D97-AF65-F5344CB8AC3E}">
        <p14:creationId xmlns:p14="http://schemas.microsoft.com/office/powerpoint/2010/main" val="2461668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4009303425"/>
              </p:ext>
            </p:extLst>
          </p:nvPr>
        </p:nvGraphicFramePr>
        <p:xfrm>
          <a:off x="1295402" y="982132"/>
          <a:ext cx="9601200" cy="5400874"/>
        </p:xfrm>
        <a:graphic>
          <a:graphicData uri="http://schemas.openxmlformats.org/drawingml/2006/table">
            <a:tbl>
              <a:tblPr firstRow="1" bandRow="1">
                <a:tableStyleId>{5C22544A-7EE6-4342-B048-85BDC9FD1C3A}</a:tableStyleId>
              </a:tblPr>
              <a:tblGrid>
                <a:gridCol w="3259667">
                  <a:extLst>
                    <a:ext uri="{9D8B030D-6E8A-4147-A177-3AD203B41FA5}">
                      <a16:colId xmlns:a16="http://schemas.microsoft.com/office/drawing/2014/main" val="1686753957"/>
                    </a:ext>
                  </a:extLst>
                </a:gridCol>
                <a:gridCol w="6341533">
                  <a:extLst>
                    <a:ext uri="{9D8B030D-6E8A-4147-A177-3AD203B41FA5}">
                      <a16:colId xmlns:a16="http://schemas.microsoft.com/office/drawing/2014/main" val="191521393"/>
                    </a:ext>
                  </a:extLst>
                </a:gridCol>
              </a:tblGrid>
              <a:tr h="330617">
                <a:tc gridSpan="2">
                  <a:txBody>
                    <a:bodyPr/>
                    <a:lstStyle/>
                    <a:p>
                      <a:pPr algn="ctr"/>
                      <a:r>
                        <a:rPr lang="es-ES_tradnl" sz="1500" dirty="0" smtClean="0">
                          <a:latin typeface="Arial" panose="020B0604020202020204" pitchFamily="34" charset="0"/>
                          <a:cs typeface="Arial" panose="020B0604020202020204" pitchFamily="34" charset="0"/>
                        </a:rPr>
                        <a:t>GESTIÓN A TRAVÉS DE BONO EMITIDO POR EL CENTRO</a:t>
                      </a:r>
                      <a:endParaRPr lang="es-ES" sz="1500" dirty="0">
                        <a:latin typeface="Arial" panose="020B0604020202020204" pitchFamily="34" charset="0"/>
                        <a:cs typeface="Arial" panose="020B0604020202020204" pitchFamily="34" charset="0"/>
                      </a:endParaRPr>
                    </a:p>
                  </a:txBody>
                  <a:tcPr/>
                </a:tc>
                <a:tc hMerge="1">
                  <a:txBody>
                    <a:bodyPr/>
                    <a:lstStyle/>
                    <a:p>
                      <a:endParaRPr lang="es-ES" dirty="0"/>
                    </a:p>
                  </a:txBody>
                  <a:tcPr/>
                </a:tc>
                <a:extLst>
                  <a:ext uri="{0D108BD9-81ED-4DB2-BD59-A6C34878D82A}">
                    <a16:rowId xmlns:a16="http://schemas.microsoft.com/office/drawing/2014/main" val="3971216346"/>
                  </a:ext>
                </a:extLst>
              </a:tr>
              <a:tr h="1130277">
                <a:tc gridSpan="2">
                  <a:txBody>
                    <a:bodyPr/>
                    <a:lstStyle/>
                    <a:p>
                      <a:pPr algn="just"/>
                      <a:r>
                        <a:rPr lang="es-ES" sz="1200" kern="1200" dirty="0" smtClean="0">
                          <a:solidFill>
                            <a:schemeClr val="dk1"/>
                          </a:solidFill>
                          <a:effectLst/>
                          <a:latin typeface="Arial" panose="020B0604020202020204" pitchFamily="34" charset="0"/>
                          <a:ea typeface="+mn-ea"/>
                          <a:cs typeface="Arial" panose="020B0604020202020204" pitchFamily="34" charset="0"/>
                        </a:rPr>
                        <a:t>Este sistema de gestión únicamente podrá ser elegido por aquellos centros que hayan optado por libros de texto nuevos.</a:t>
                      </a:r>
                    </a:p>
                    <a:p>
                      <a:pPr algn="just"/>
                      <a:r>
                        <a:rPr lang="es-ES" sz="1200" kern="1200" dirty="0" smtClean="0">
                          <a:solidFill>
                            <a:schemeClr val="dk1"/>
                          </a:solidFill>
                          <a:effectLst/>
                          <a:latin typeface="Arial" panose="020B0604020202020204" pitchFamily="34" charset="0"/>
                          <a:ea typeface="+mn-ea"/>
                          <a:cs typeface="Arial" panose="020B0604020202020204" pitchFamily="34" charset="0"/>
                        </a:rPr>
                        <a:t>En el resto de casos, la adquisición de libros de texto se refiere exclusivamente a los supuestos de </a:t>
                      </a:r>
                      <a:r>
                        <a:rPr lang="es-ES" sz="1200" b="1" kern="1200" dirty="0" smtClean="0">
                          <a:solidFill>
                            <a:schemeClr val="dk1"/>
                          </a:solidFill>
                          <a:effectLst/>
                          <a:latin typeface="Arial" panose="020B0604020202020204" pitchFamily="34" charset="0"/>
                          <a:ea typeface="+mn-ea"/>
                          <a:cs typeface="Arial" panose="020B0604020202020204" pitchFamily="34" charset="0"/>
                        </a:rPr>
                        <a:t>reposición o incremento de matrícula</a:t>
                      </a:r>
                      <a:r>
                        <a:rPr lang="es-ES" sz="1200" kern="1200" dirty="0" smtClean="0">
                          <a:solidFill>
                            <a:schemeClr val="dk1"/>
                          </a:solidFill>
                          <a:effectLst/>
                          <a:latin typeface="Arial" panose="020B0604020202020204" pitchFamily="34" charset="0"/>
                          <a:ea typeface="+mn-ea"/>
                          <a:cs typeface="Arial" panose="020B0604020202020204" pitchFamily="34" charset="0"/>
                        </a:rPr>
                        <a:t> y los libros de texto deben ser adquiridos y entregados al alumnado por el centro en el que esté matriculado.</a:t>
                      </a:r>
                    </a:p>
                    <a:p>
                      <a:pPr algn="just"/>
                      <a:r>
                        <a:rPr lang="es-ES" sz="1200" kern="1200" dirty="0" smtClean="0">
                          <a:solidFill>
                            <a:schemeClr val="dk1"/>
                          </a:solidFill>
                          <a:effectLst/>
                          <a:latin typeface="Arial" panose="020B0604020202020204" pitchFamily="34" charset="0"/>
                          <a:ea typeface="+mn-ea"/>
                          <a:cs typeface="Arial" panose="020B0604020202020204" pitchFamily="34" charset="0"/>
                        </a:rPr>
                        <a:t>Antes de la finalización del curso </a:t>
                      </a:r>
                      <a:r>
                        <a:rPr lang="es-ES" sz="1200" b="1" kern="1200" dirty="0" smtClean="0">
                          <a:solidFill>
                            <a:schemeClr val="dk1"/>
                          </a:solidFill>
                          <a:effectLst/>
                          <a:latin typeface="Arial" panose="020B0604020202020204" pitchFamily="34" charset="0"/>
                          <a:ea typeface="+mn-ea"/>
                          <a:cs typeface="Arial" panose="020B0604020202020204" pitchFamily="34" charset="0"/>
                        </a:rPr>
                        <a:t>2021/2022, </a:t>
                      </a:r>
                      <a:r>
                        <a:rPr lang="es-ES" sz="1200" kern="1200" dirty="0" smtClean="0">
                          <a:solidFill>
                            <a:schemeClr val="dk1"/>
                          </a:solidFill>
                          <a:effectLst/>
                          <a:latin typeface="Arial" panose="020B0604020202020204" pitchFamily="34" charset="0"/>
                          <a:ea typeface="+mn-ea"/>
                          <a:cs typeface="Arial" panose="020B0604020202020204" pitchFamily="34" charset="0"/>
                        </a:rPr>
                        <a:t>los centros entregarán a los representantes legales, la relación de los libros y materiales curriculares de uso individual del alumnado elegidos por el centro, a los efectos de proceder a su reserva en el establecimiento de su elección</a:t>
                      </a:r>
                      <a:endParaRPr lang="es-ES" sz="1200" dirty="0">
                        <a:latin typeface="Arial" panose="020B0604020202020204" pitchFamily="34" charset="0"/>
                        <a:cs typeface="Arial" panose="020B0604020202020204" pitchFamily="34" charset="0"/>
                      </a:endParaRPr>
                    </a:p>
                  </a:txBody>
                  <a:tcPr/>
                </a:tc>
                <a:tc hMerge="1">
                  <a:txBody>
                    <a:bodyPr/>
                    <a:lstStyle/>
                    <a:p>
                      <a:endParaRPr lang="es-ES" dirty="0"/>
                    </a:p>
                  </a:txBody>
                  <a:tcPr/>
                </a:tc>
                <a:extLst>
                  <a:ext uri="{0D108BD9-81ED-4DB2-BD59-A6C34878D82A}">
                    <a16:rowId xmlns:a16="http://schemas.microsoft.com/office/drawing/2014/main" val="1058920684"/>
                  </a:ext>
                </a:extLst>
              </a:tr>
              <a:tr h="330617">
                <a:tc>
                  <a:txBody>
                    <a:bodyPr/>
                    <a:lstStyle/>
                    <a:p>
                      <a:pPr algn="ctr"/>
                      <a:r>
                        <a:rPr lang="es-ES_tradnl" sz="1200" b="1" dirty="0" smtClean="0">
                          <a:latin typeface="Arial" panose="020B0604020202020204" pitchFamily="34" charset="0"/>
                          <a:cs typeface="Arial" panose="020B0604020202020204" pitchFamily="34" charset="0"/>
                        </a:rPr>
                        <a:t>EMISIÓN  DEL BONO</a:t>
                      </a:r>
                      <a:endParaRPr lang="es-ES" sz="1200" b="1" dirty="0">
                        <a:latin typeface="Arial" panose="020B0604020202020204" pitchFamily="34" charset="0"/>
                        <a:cs typeface="Arial" panose="020B0604020202020204" pitchFamily="34" charset="0"/>
                      </a:endParaRPr>
                    </a:p>
                  </a:txBody>
                  <a:tcPr>
                    <a:solidFill>
                      <a:schemeClr val="accent1"/>
                    </a:solidFill>
                  </a:tcPr>
                </a:tc>
                <a:tc>
                  <a:txBody>
                    <a:bodyPr/>
                    <a:lstStyle/>
                    <a:p>
                      <a:pPr algn="ctr"/>
                      <a:r>
                        <a:rPr lang="es-ES_tradnl" sz="1200" b="1" dirty="0" smtClean="0">
                          <a:latin typeface="Arial" panose="020B0604020202020204" pitchFamily="34" charset="0"/>
                          <a:cs typeface="Arial" panose="020B0604020202020204" pitchFamily="34" charset="0"/>
                        </a:rPr>
                        <a:t>PROCEDIMIENTO DE GESTIÓN</a:t>
                      </a:r>
                      <a:endParaRPr lang="es-ES" sz="1200" b="1" dirty="0">
                        <a:latin typeface="Arial" panose="020B0604020202020204" pitchFamily="34" charset="0"/>
                        <a:cs typeface="Arial" panose="020B0604020202020204" pitchFamily="34" charset="0"/>
                      </a:endParaRPr>
                    </a:p>
                  </a:txBody>
                  <a:tcPr>
                    <a:solidFill>
                      <a:schemeClr val="accent1"/>
                    </a:solidFill>
                  </a:tcPr>
                </a:tc>
                <a:extLst>
                  <a:ext uri="{0D108BD9-81ED-4DB2-BD59-A6C34878D82A}">
                    <a16:rowId xmlns:a16="http://schemas.microsoft.com/office/drawing/2014/main" val="480490785"/>
                  </a:ext>
                </a:extLst>
              </a:tr>
              <a:tr h="1941759">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s-ES" sz="1100" b="1" kern="1200" dirty="0" smtClean="0">
                          <a:solidFill>
                            <a:schemeClr val="dk1"/>
                          </a:solidFill>
                          <a:effectLst/>
                          <a:latin typeface="Arial" panose="020B0604020202020204" pitchFamily="34" charset="0"/>
                          <a:ea typeface="+mn-ea"/>
                          <a:cs typeface="Arial" panose="020B0604020202020204" pitchFamily="34" charset="0"/>
                        </a:rPr>
                        <a:t>Centros públicos y concertados</a:t>
                      </a:r>
                      <a:r>
                        <a:rPr lang="es-ES" sz="1100" b="0" kern="1200" dirty="0" smtClean="0">
                          <a:solidFill>
                            <a:schemeClr val="dk1"/>
                          </a:solidFill>
                          <a:effectLst/>
                          <a:latin typeface="Arial" panose="020B0604020202020204" pitchFamily="34" charset="0"/>
                          <a:ea typeface="+mn-ea"/>
                          <a:cs typeface="Arial" panose="020B0604020202020204" pitchFamily="34" charset="0"/>
                        </a:rPr>
                        <a:t>: elegirán y grabarán la selección de libros y materiales curriculares de uso individual del alumnado</a:t>
                      </a:r>
                      <a:r>
                        <a:rPr lang="es-ES" sz="1100" b="1" kern="1200" dirty="0" smtClean="0">
                          <a:solidFill>
                            <a:schemeClr val="dk1"/>
                          </a:solidFill>
                          <a:effectLst/>
                          <a:latin typeface="Arial" panose="020B0604020202020204" pitchFamily="34" charset="0"/>
                          <a:ea typeface="+mn-ea"/>
                          <a:cs typeface="Arial" panose="020B0604020202020204" pitchFamily="34" charset="0"/>
                        </a:rPr>
                        <a:t> </a:t>
                      </a:r>
                      <a:r>
                        <a:rPr lang="es-ES" sz="1100" b="0" kern="1200" dirty="0" smtClean="0">
                          <a:solidFill>
                            <a:schemeClr val="dk1"/>
                          </a:solidFill>
                          <a:effectLst/>
                          <a:latin typeface="Arial" panose="020B0604020202020204" pitchFamily="34" charset="0"/>
                          <a:ea typeface="+mn-ea"/>
                          <a:cs typeface="Arial" panose="020B0604020202020204" pitchFamily="34" charset="0"/>
                        </a:rPr>
                        <a:t>en el apartado correspondiente de EDUCA, poniendo atención en su confirmación. Se emitirá el bono a través de EDUCA a todos los alumnos incluidos en el programa, a excepción de los que hayan optado por la renuncia.</a:t>
                      </a:r>
                      <a:r>
                        <a:rPr lang="es-ES" sz="1100" b="0" i="1" kern="1200" dirty="0" smtClean="0">
                          <a:solidFill>
                            <a:schemeClr val="dk1"/>
                          </a:solidFill>
                          <a:effectLst/>
                          <a:latin typeface="Arial" panose="020B0604020202020204" pitchFamily="34" charset="0"/>
                          <a:ea typeface="+mn-ea"/>
                          <a:cs typeface="Arial" panose="020B0604020202020204" pitchFamily="34" charset="0"/>
                        </a:rPr>
                        <a:t> Servicios complementarios &gt; Libros de texto &gt; Asignación libros (botón Bonos).</a:t>
                      </a:r>
                      <a:endParaRPr lang="es-ES" sz="1100" b="1" kern="1200" dirty="0" smtClean="0">
                        <a:solidFill>
                          <a:schemeClr val="dk1"/>
                        </a:solidFill>
                        <a:effectLst/>
                        <a:latin typeface="Arial" panose="020B0604020202020204" pitchFamily="34" charset="0"/>
                        <a:ea typeface="+mn-ea"/>
                        <a:cs typeface="Arial" panose="020B0604020202020204" pitchFamily="34" charset="0"/>
                      </a:endParaRPr>
                    </a:p>
                    <a:p>
                      <a:endParaRPr lang="es-ES" dirty="0"/>
                    </a:p>
                  </a:txBody>
                  <a:tcPr/>
                </a:tc>
                <a:tc>
                  <a:txBody>
                    <a:bodyPr/>
                    <a:lstStyle/>
                    <a:p>
                      <a:pPr algn="just"/>
                      <a:r>
                        <a:rPr lang="es-ES" sz="1100" b="0" kern="1200" dirty="0" smtClean="0">
                          <a:solidFill>
                            <a:schemeClr val="dk1"/>
                          </a:solidFill>
                          <a:effectLst/>
                          <a:latin typeface="Arial" panose="020B0604020202020204" pitchFamily="34" charset="0"/>
                          <a:ea typeface="+mn-ea"/>
                          <a:cs typeface="Arial" panose="020B0604020202020204" pitchFamily="34" charset="0"/>
                        </a:rPr>
                        <a:t>Todos los centros emitirán por cada alumno el bono por cuadruplicado: </a:t>
                      </a:r>
                    </a:p>
                    <a:p>
                      <a:pPr marL="171450" indent="-171450" algn="just">
                        <a:buFont typeface="Arial" panose="020B0604020202020204" pitchFamily="34" charset="0"/>
                        <a:buChar char="•"/>
                      </a:pPr>
                      <a:r>
                        <a:rPr lang="es-ES" sz="1100" b="0" kern="1200" dirty="0" smtClean="0">
                          <a:solidFill>
                            <a:schemeClr val="dk1"/>
                          </a:solidFill>
                          <a:effectLst/>
                          <a:latin typeface="Arial" panose="020B0604020202020204" pitchFamily="34" charset="0"/>
                          <a:ea typeface="+mn-ea"/>
                          <a:cs typeface="Arial" panose="020B0604020202020204" pitchFamily="34" charset="0"/>
                        </a:rPr>
                        <a:t>Ejemplar para el centro, que se lo queda el propio centro como comprobante de que se ha entregado el bono al alumno. </a:t>
                      </a:r>
                    </a:p>
                    <a:p>
                      <a:pPr marL="171450" indent="-171450" algn="just">
                        <a:buFont typeface="Arial" panose="020B0604020202020204" pitchFamily="34" charset="0"/>
                        <a:buChar char="•"/>
                      </a:pPr>
                      <a:r>
                        <a:rPr lang="es-ES" sz="1100" b="0" kern="1200" dirty="0" smtClean="0">
                          <a:solidFill>
                            <a:schemeClr val="dk1"/>
                          </a:solidFill>
                          <a:effectLst/>
                          <a:latin typeface="Arial" panose="020B0604020202020204" pitchFamily="34" charset="0"/>
                          <a:ea typeface="+mn-ea"/>
                          <a:cs typeface="Arial" panose="020B0604020202020204" pitchFamily="34" charset="0"/>
                        </a:rPr>
                        <a:t>El centro entrega al alumno los tres bonos siguientes: </a:t>
                      </a:r>
                    </a:p>
                    <a:p>
                      <a:pPr marL="171450" indent="-171450" algn="just">
                        <a:buFont typeface="Arial" panose="020B0604020202020204" pitchFamily="34" charset="0"/>
                        <a:buChar char="•"/>
                      </a:pPr>
                      <a:r>
                        <a:rPr lang="es-ES" sz="1100" b="0" kern="1200" dirty="0" smtClean="0">
                          <a:solidFill>
                            <a:schemeClr val="dk1"/>
                          </a:solidFill>
                          <a:effectLst/>
                          <a:latin typeface="Arial" panose="020B0604020202020204" pitchFamily="34" charset="0"/>
                          <a:ea typeface="+mn-ea"/>
                          <a:cs typeface="Arial" panose="020B0604020202020204" pitchFamily="34" charset="0"/>
                        </a:rPr>
                        <a:t>Ejemplar para el alumno: Una vez recogidos los libros, lo devuelve al centro para que sepan donde ha adquirido los libros. </a:t>
                      </a:r>
                    </a:p>
                    <a:p>
                      <a:pPr marL="171450" indent="-171450" algn="just">
                        <a:buFont typeface="Arial" panose="020B0604020202020204" pitchFamily="34" charset="0"/>
                        <a:buChar char="•"/>
                      </a:pPr>
                      <a:r>
                        <a:rPr lang="es-ES" sz="1100" b="0" kern="1200" dirty="0" smtClean="0">
                          <a:solidFill>
                            <a:schemeClr val="dk1"/>
                          </a:solidFill>
                          <a:effectLst/>
                          <a:latin typeface="Arial" panose="020B0604020202020204" pitchFamily="34" charset="0"/>
                          <a:ea typeface="+mn-ea"/>
                          <a:cs typeface="Arial" panose="020B0604020202020204" pitchFamily="34" charset="0"/>
                        </a:rPr>
                        <a:t>Dos ejemplares para la librería:</a:t>
                      </a:r>
                    </a:p>
                    <a:p>
                      <a:pPr marL="449263" lvl="0" indent="-177800" algn="just">
                        <a:buFont typeface="Arial" panose="020B0604020202020204" pitchFamily="34" charset="0"/>
                        <a:buChar char="•"/>
                      </a:pPr>
                      <a:r>
                        <a:rPr lang="es-ES" sz="1100" b="0" kern="1200" dirty="0" smtClean="0">
                          <a:solidFill>
                            <a:schemeClr val="dk1"/>
                          </a:solidFill>
                          <a:effectLst/>
                          <a:latin typeface="Arial" panose="020B0604020202020204" pitchFamily="34" charset="0"/>
                          <a:ea typeface="+mn-ea"/>
                          <a:cs typeface="Arial" panose="020B0604020202020204" pitchFamily="34" charset="0"/>
                        </a:rPr>
                        <a:t>Uno lo devuelve la librería al centro junto con la factura.</a:t>
                      </a:r>
                    </a:p>
                    <a:p>
                      <a:pPr marL="449263" lvl="0" indent="-177800" algn="just">
                        <a:buFont typeface="Arial" panose="020B0604020202020204" pitchFamily="34" charset="0"/>
                        <a:buChar char="•"/>
                      </a:pPr>
                      <a:r>
                        <a:rPr lang="es-ES" sz="1100" b="0" kern="1200" dirty="0" smtClean="0">
                          <a:solidFill>
                            <a:schemeClr val="dk1"/>
                          </a:solidFill>
                          <a:effectLst/>
                          <a:latin typeface="Arial" panose="020B0604020202020204" pitchFamily="34" charset="0"/>
                          <a:ea typeface="+mn-ea"/>
                          <a:cs typeface="Arial" panose="020B0604020202020204" pitchFamily="34" charset="0"/>
                        </a:rPr>
                        <a:t>El otro se lo queda la librería como comprobante.</a:t>
                      </a:r>
                    </a:p>
                    <a:p>
                      <a:pPr marL="271463" lvl="0" indent="0" algn="just">
                        <a:buFont typeface="Arial" panose="020B0604020202020204" pitchFamily="34" charset="0"/>
                        <a:buNone/>
                      </a:pPr>
                      <a:endParaRPr lang="es-ES" sz="1100" b="0" kern="1200" dirty="0" smtClean="0">
                        <a:solidFill>
                          <a:schemeClr val="dk1"/>
                        </a:solidFill>
                        <a:effectLst/>
                        <a:latin typeface="Arial" panose="020B0604020202020204" pitchFamily="34" charset="0"/>
                        <a:ea typeface="+mn-ea"/>
                        <a:cs typeface="Arial" panose="020B0604020202020204" pitchFamily="34" charset="0"/>
                      </a:endParaRPr>
                    </a:p>
                    <a:p>
                      <a:pPr algn="just"/>
                      <a:r>
                        <a:rPr lang="es-ES" sz="1100" b="0" kern="1200" dirty="0" smtClean="0">
                          <a:solidFill>
                            <a:schemeClr val="dk1"/>
                          </a:solidFill>
                          <a:effectLst/>
                          <a:latin typeface="Arial" panose="020B0604020202020204" pitchFamily="34" charset="0"/>
                          <a:ea typeface="+mn-ea"/>
                          <a:cs typeface="Arial" panose="020B0604020202020204" pitchFamily="34" charset="0"/>
                        </a:rPr>
                        <a:t>Los representantes legales del alumno adquirirán los libros de texto en los establecimientos adheridos al Programa de Gratuidad de libros (admitiendo el bono, se da por hecha su adhesión) haciendo entrega de los 2 ejemplares del bono.</a:t>
                      </a:r>
                    </a:p>
                    <a:p>
                      <a:pPr algn="just"/>
                      <a:r>
                        <a:rPr lang="es-ES" sz="1100" b="0" kern="1200" dirty="0" smtClean="0">
                          <a:solidFill>
                            <a:schemeClr val="dk1"/>
                          </a:solidFill>
                          <a:effectLst/>
                          <a:latin typeface="Arial" panose="020B0604020202020204" pitchFamily="34" charset="0"/>
                          <a:ea typeface="+mn-ea"/>
                          <a:cs typeface="Arial" panose="020B0604020202020204" pitchFamily="34" charset="0"/>
                        </a:rPr>
                        <a:t>Entrega en el centro por los establecimientos de las facturas emitidas junto con un ejemplar del bono. </a:t>
                      </a:r>
                    </a:p>
                    <a:p>
                      <a:pPr algn="just"/>
                      <a:r>
                        <a:rPr lang="es-ES" sz="1100" b="0" kern="1200" dirty="0" smtClean="0">
                          <a:solidFill>
                            <a:schemeClr val="dk1"/>
                          </a:solidFill>
                          <a:effectLst/>
                          <a:latin typeface="Arial" panose="020B0604020202020204" pitchFamily="34" charset="0"/>
                          <a:ea typeface="+mn-ea"/>
                          <a:cs typeface="Arial" panose="020B0604020202020204" pitchFamily="34" charset="0"/>
                        </a:rPr>
                        <a:t>Comprobación por el centro de que los bonos emitidos se corresponden con las facturas recibidas</a:t>
                      </a:r>
                    </a:p>
                    <a:p>
                      <a:pPr algn="just"/>
                      <a:r>
                        <a:rPr lang="es-ES" sz="1100" b="0" kern="1200" dirty="0" smtClean="0">
                          <a:solidFill>
                            <a:schemeClr val="dk1"/>
                          </a:solidFill>
                          <a:effectLst/>
                          <a:latin typeface="Arial" panose="020B0604020202020204" pitchFamily="34" charset="0"/>
                          <a:ea typeface="+mn-ea"/>
                          <a:cs typeface="Arial" panose="020B0604020202020204" pitchFamily="34" charset="0"/>
                        </a:rPr>
                        <a:t>El centro identificará los libros de texto con el nombre del alumno, el curso y centro, antes de los diez primeros días del curso. Para los centros públicos y concertados, EDUCA generará una pegatina: Servicios complementarios &gt; Libros de texto &gt; Asignación libros (botón Pegatinas).</a:t>
                      </a:r>
                    </a:p>
                    <a:p>
                      <a:pPr algn="just"/>
                      <a:endParaRPr lang="es-ES" dirty="0"/>
                    </a:p>
                  </a:txBody>
                  <a:tcPr/>
                </a:tc>
                <a:extLst>
                  <a:ext uri="{0D108BD9-81ED-4DB2-BD59-A6C34878D82A}">
                    <a16:rowId xmlns:a16="http://schemas.microsoft.com/office/drawing/2014/main" val="445839312"/>
                  </a:ext>
                </a:extLst>
              </a:tr>
            </a:tbl>
          </a:graphicData>
        </a:graphic>
      </p:graphicFrame>
    </p:spTree>
    <p:extLst>
      <p:ext uri="{BB962C8B-B14F-4D97-AF65-F5344CB8AC3E}">
        <p14:creationId xmlns:p14="http://schemas.microsoft.com/office/powerpoint/2010/main" val="3283775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086242737"/>
              </p:ext>
            </p:extLst>
          </p:nvPr>
        </p:nvGraphicFramePr>
        <p:xfrm>
          <a:off x="1193147" y="911859"/>
          <a:ext cx="9806029" cy="4135120"/>
        </p:xfrm>
        <a:graphic>
          <a:graphicData uri="http://schemas.openxmlformats.org/drawingml/2006/table">
            <a:tbl>
              <a:tblPr firstRow="1" bandRow="1">
                <a:tableStyleId>{5C22544A-7EE6-4342-B048-85BDC9FD1C3A}</a:tableStyleId>
              </a:tblPr>
              <a:tblGrid>
                <a:gridCol w="9806029">
                  <a:extLst>
                    <a:ext uri="{9D8B030D-6E8A-4147-A177-3AD203B41FA5}">
                      <a16:colId xmlns:a16="http://schemas.microsoft.com/office/drawing/2014/main" val="1703157213"/>
                    </a:ext>
                  </a:extLst>
                </a:gridCol>
              </a:tblGrid>
              <a:tr h="370840">
                <a:tc>
                  <a:txBody>
                    <a:bodyPr/>
                    <a:lstStyle/>
                    <a:p>
                      <a:pPr algn="ctr"/>
                      <a:r>
                        <a:rPr lang="es-ES_tradnl" sz="1500" dirty="0" smtClean="0">
                          <a:latin typeface="Arial" panose="020B0604020202020204" pitchFamily="34" charset="0"/>
                          <a:cs typeface="Arial" panose="020B0604020202020204" pitchFamily="34" charset="0"/>
                        </a:rPr>
                        <a:t>GESTIÓN</a:t>
                      </a:r>
                      <a:r>
                        <a:rPr lang="es-ES_tradnl" sz="1500" baseline="0" dirty="0" smtClean="0">
                          <a:latin typeface="Arial" panose="020B0604020202020204" pitchFamily="34" charset="0"/>
                          <a:cs typeface="Arial" panose="020B0604020202020204" pitchFamily="34" charset="0"/>
                        </a:rPr>
                        <a:t> ELEGIDA POR EL PROPIO CENTRO</a:t>
                      </a:r>
                      <a:endParaRPr lang="es-ES" sz="15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321298243"/>
                  </a:ext>
                </a:extLst>
              </a:tr>
              <a:tr h="370840">
                <a:tc>
                  <a:txBody>
                    <a:bodyPr/>
                    <a:lstStyle/>
                    <a:p>
                      <a:pPr>
                        <a:lnSpc>
                          <a:spcPct val="150000"/>
                        </a:lnSpc>
                        <a:spcAft>
                          <a:spcPts val="600"/>
                        </a:spcAft>
                      </a:pPr>
                      <a:r>
                        <a:rPr lang="es-ES" sz="1200" kern="1200" dirty="0" smtClean="0">
                          <a:solidFill>
                            <a:schemeClr val="dk1"/>
                          </a:solidFill>
                          <a:effectLst/>
                          <a:latin typeface="Arial" panose="020B0604020202020204" pitchFamily="34" charset="0"/>
                          <a:ea typeface="+mn-ea"/>
                          <a:cs typeface="Arial" panose="020B0604020202020204" pitchFamily="34" charset="0"/>
                        </a:rPr>
                        <a:t>Los centros adquirirán los libros de texto en la forma que cada uno de ellos determine, debiendo cumplir los siguientes requisitos mínimos de facturación:</a:t>
                      </a:r>
                    </a:p>
                    <a:p>
                      <a:pPr marL="171450" lvl="0" indent="-171450" algn="just">
                        <a:lnSpc>
                          <a:spcPct val="150000"/>
                        </a:lnSpc>
                        <a:spcAft>
                          <a:spcPts val="600"/>
                        </a:spcAft>
                        <a:buFont typeface="Arial" panose="020B0604020202020204" pitchFamily="34" charset="0"/>
                        <a:buChar char="•"/>
                      </a:pPr>
                      <a:r>
                        <a:rPr lang="es-ES" sz="1200" b="0" kern="1200" dirty="0" smtClean="0">
                          <a:solidFill>
                            <a:schemeClr val="dk1"/>
                          </a:solidFill>
                          <a:effectLst/>
                          <a:latin typeface="Arial" panose="020B0604020202020204" pitchFamily="34" charset="0"/>
                          <a:ea typeface="+mn-ea"/>
                          <a:cs typeface="Arial" panose="020B0604020202020204" pitchFamily="34" charset="0"/>
                        </a:rPr>
                        <a:t>Las facturas, deberán contemplar todos los requisitos formales exigibles a las mismas y estarán a nombre del centro docente.</a:t>
                      </a:r>
                      <a:endParaRPr lang="es-ES" sz="1200" b="1" kern="1200" dirty="0" smtClean="0">
                        <a:solidFill>
                          <a:schemeClr val="dk1"/>
                        </a:solidFill>
                        <a:effectLst/>
                        <a:latin typeface="Arial" panose="020B0604020202020204" pitchFamily="34" charset="0"/>
                        <a:ea typeface="+mn-ea"/>
                        <a:cs typeface="Arial" panose="020B0604020202020204" pitchFamily="34" charset="0"/>
                      </a:endParaRPr>
                    </a:p>
                    <a:p>
                      <a:pPr marL="171450" lvl="0" indent="-171450" algn="just">
                        <a:lnSpc>
                          <a:spcPct val="150000"/>
                        </a:lnSpc>
                        <a:spcAft>
                          <a:spcPts val="600"/>
                        </a:spcAft>
                        <a:buFont typeface="Arial" panose="020B0604020202020204" pitchFamily="34" charset="0"/>
                        <a:buChar char="•"/>
                      </a:pPr>
                      <a:r>
                        <a:rPr lang="es-ES" sz="1200" b="0" kern="1200" dirty="0" smtClean="0">
                          <a:solidFill>
                            <a:schemeClr val="dk1"/>
                          </a:solidFill>
                          <a:effectLst/>
                          <a:latin typeface="Arial" panose="020B0604020202020204" pitchFamily="34" charset="0"/>
                          <a:ea typeface="+mn-ea"/>
                          <a:cs typeface="Arial" panose="020B0604020202020204" pitchFamily="34" charset="0"/>
                        </a:rPr>
                        <a:t>Las facturas deberán recoger el precio efectivo a abonar por los libros de texto incluidos en el programa de gratuidad (y </a:t>
                      </a:r>
                      <a:r>
                        <a:rPr lang="es-ES" sz="1200" b="1" i="1" kern="1200" dirty="0" smtClean="0">
                          <a:solidFill>
                            <a:schemeClr val="dk1"/>
                          </a:solidFill>
                          <a:effectLst/>
                          <a:latin typeface="Arial" panose="020B0604020202020204" pitchFamily="34" charset="0"/>
                          <a:ea typeface="+mn-ea"/>
                          <a:cs typeface="Arial" panose="020B0604020202020204" pitchFamily="34" charset="0"/>
                        </a:rPr>
                        <a:t>no </a:t>
                      </a:r>
                      <a:r>
                        <a:rPr lang="es-ES" sz="1200" b="0" kern="1200" dirty="0" smtClean="0">
                          <a:solidFill>
                            <a:schemeClr val="dk1"/>
                          </a:solidFill>
                          <a:effectLst/>
                          <a:latin typeface="Arial" panose="020B0604020202020204" pitchFamily="34" charset="0"/>
                          <a:ea typeface="+mn-ea"/>
                          <a:cs typeface="Arial" panose="020B0604020202020204" pitchFamily="34" charset="0"/>
                        </a:rPr>
                        <a:t>por otros conceptos). Este concepto será importante a la hora de calcular el saldo final del certificado de aprobación de cuentas. El importe que exceda de la aportación del Gobierno de Navarra, deberá ser asumido por los representantes legales del alumnado, tal y como se especifica en el punto 12.c.</a:t>
                      </a:r>
                      <a:endParaRPr lang="es-ES" sz="1200" b="1" kern="1200" dirty="0" smtClean="0">
                        <a:solidFill>
                          <a:schemeClr val="dk1"/>
                        </a:solidFill>
                        <a:effectLst/>
                        <a:latin typeface="Arial" panose="020B0604020202020204" pitchFamily="34" charset="0"/>
                        <a:ea typeface="+mn-ea"/>
                        <a:cs typeface="Arial" panose="020B0604020202020204" pitchFamily="34" charset="0"/>
                      </a:endParaRPr>
                    </a:p>
                    <a:p>
                      <a:pPr marL="171450" lvl="0" indent="-171450" algn="just">
                        <a:lnSpc>
                          <a:spcPct val="150000"/>
                        </a:lnSpc>
                        <a:spcAft>
                          <a:spcPts val="600"/>
                        </a:spcAft>
                        <a:buFont typeface="Arial" panose="020B0604020202020204" pitchFamily="34" charset="0"/>
                        <a:buChar char="•"/>
                      </a:pPr>
                      <a:r>
                        <a:rPr lang="es-ES" sz="1200" b="0" kern="1200" dirty="0" smtClean="0">
                          <a:solidFill>
                            <a:schemeClr val="dk1"/>
                          </a:solidFill>
                          <a:effectLst/>
                          <a:latin typeface="Arial" panose="020B0604020202020204" pitchFamily="34" charset="0"/>
                          <a:ea typeface="+mn-ea"/>
                          <a:cs typeface="Arial" panose="020B0604020202020204" pitchFamily="34" charset="0"/>
                        </a:rPr>
                        <a:t>Las facturas serán presentadas en los centros educativos.</a:t>
                      </a:r>
                      <a:endParaRPr lang="es-ES" sz="1200" b="1" kern="1200" dirty="0" smtClean="0">
                        <a:solidFill>
                          <a:schemeClr val="dk1"/>
                        </a:solidFill>
                        <a:effectLst/>
                        <a:latin typeface="Arial" panose="020B0604020202020204" pitchFamily="34" charset="0"/>
                        <a:ea typeface="+mn-ea"/>
                        <a:cs typeface="Arial" panose="020B0604020202020204" pitchFamily="34" charset="0"/>
                      </a:endParaRPr>
                    </a:p>
                    <a:p>
                      <a:pPr marL="171450" lvl="0" indent="-171450" algn="just">
                        <a:lnSpc>
                          <a:spcPct val="150000"/>
                        </a:lnSpc>
                        <a:spcAft>
                          <a:spcPts val="600"/>
                        </a:spcAft>
                        <a:buFont typeface="Arial" panose="020B0604020202020204" pitchFamily="34" charset="0"/>
                        <a:buChar char="•"/>
                      </a:pPr>
                      <a:r>
                        <a:rPr lang="es-ES" sz="1200" b="0" kern="1200" dirty="0" smtClean="0">
                          <a:solidFill>
                            <a:schemeClr val="dk1"/>
                          </a:solidFill>
                          <a:effectLst/>
                          <a:latin typeface="Arial" panose="020B0604020202020204" pitchFamily="34" charset="0"/>
                          <a:ea typeface="+mn-ea"/>
                          <a:cs typeface="Arial" panose="020B0604020202020204" pitchFamily="34" charset="0"/>
                        </a:rPr>
                        <a:t>El centro identificará los libros de texto con el nombre del alumno, el curso y el centro, antes de los diez primeros días del curso. En los centros públicos y concertados, EDUCA, generará esta pegatina.</a:t>
                      </a:r>
                      <a:r>
                        <a:rPr lang="es-ES" sz="1200" b="0" i="1" kern="1200" dirty="0" smtClean="0">
                          <a:solidFill>
                            <a:schemeClr val="dk1"/>
                          </a:solidFill>
                          <a:effectLst/>
                          <a:latin typeface="Arial" panose="020B0604020202020204" pitchFamily="34" charset="0"/>
                          <a:ea typeface="+mn-ea"/>
                          <a:cs typeface="Arial" panose="020B0604020202020204" pitchFamily="34" charset="0"/>
                        </a:rPr>
                        <a:t> Servicios complementarios &gt; Libros de texto &gt; Asignación libros (botón Pegatinas)</a:t>
                      </a:r>
                      <a:r>
                        <a:rPr lang="es-ES" sz="1200" b="0" kern="1200" dirty="0" smtClean="0">
                          <a:solidFill>
                            <a:schemeClr val="dk1"/>
                          </a:solidFill>
                          <a:effectLst/>
                          <a:latin typeface="Arial" panose="020B0604020202020204" pitchFamily="34" charset="0"/>
                          <a:ea typeface="+mn-ea"/>
                          <a:cs typeface="Arial" panose="020B0604020202020204" pitchFamily="34" charset="0"/>
                        </a:rPr>
                        <a:t>.</a:t>
                      </a:r>
                      <a:endParaRPr lang="es-ES" sz="1200" b="1" kern="1200" dirty="0" smtClean="0">
                        <a:solidFill>
                          <a:schemeClr val="dk1"/>
                        </a:solidFill>
                        <a:effectLst/>
                        <a:latin typeface="Arial" panose="020B0604020202020204" pitchFamily="34" charset="0"/>
                        <a:ea typeface="+mn-ea"/>
                        <a:cs typeface="Arial" panose="020B0604020202020204" pitchFamily="34" charset="0"/>
                      </a:endParaRPr>
                    </a:p>
                    <a:p>
                      <a:endParaRPr lang="es-ES" dirty="0"/>
                    </a:p>
                  </a:txBody>
                  <a:tcPr/>
                </a:tc>
                <a:extLst>
                  <a:ext uri="{0D108BD9-81ED-4DB2-BD59-A6C34878D82A}">
                    <a16:rowId xmlns:a16="http://schemas.microsoft.com/office/drawing/2014/main" val="3144833877"/>
                  </a:ext>
                </a:extLst>
              </a:tr>
            </a:tbl>
          </a:graphicData>
        </a:graphic>
      </p:graphicFrame>
    </p:spTree>
    <p:extLst>
      <p:ext uri="{BB962C8B-B14F-4D97-AF65-F5344CB8AC3E}">
        <p14:creationId xmlns:p14="http://schemas.microsoft.com/office/powerpoint/2010/main" val="1115385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904973" y="767516"/>
            <a:ext cx="9601200" cy="855662"/>
          </a:xfrm>
        </p:spPr>
        <p:txBody>
          <a:bodyPr>
            <a:noAutofit/>
          </a:bodyPr>
          <a:lstStyle/>
          <a:p>
            <a:pPr marL="541338" indent="-541338" algn="l"/>
            <a:r>
              <a:rPr lang="es-ES_tradnl" sz="2800" dirty="0" smtClean="0">
                <a:latin typeface="Arial" panose="020B0604020202020204" pitchFamily="34" charset="0"/>
                <a:cs typeface="Arial" panose="020B0604020202020204" pitchFamily="34" charset="0"/>
              </a:rPr>
              <a:t>15. CENTROS INCOMPLETOS</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4294967295"/>
          </p:nvPr>
        </p:nvSpPr>
        <p:spPr>
          <a:xfrm>
            <a:off x="904973" y="1623179"/>
            <a:ext cx="9601200" cy="3864940"/>
          </a:xfrm>
        </p:spPr>
        <p:txBody>
          <a:bodyPr>
            <a:noAutofit/>
          </a:bodyPr>
          <a:lstStyle/>
          <a:p>
            <a:pPr marL="0" indent="0" algn="just">
              <a:buNone/>
            </a:pPr>
            <a:r>
              <a:rPr lang="es-ES" sz="1200" dirty="0">
                <a:solidFill>
                  <a:srgbClr val="00B050"/>
                </a:solidFill>
                <a:latin typeface="Arial" panose="020B0604020202020204" pitchFamily="34" charset="0"/>
                <a:cs typeface="Arial" panose="020B0604020202020204" pitchFamily="34" charset="0"/>
              </a:rPr>
              <a:t>Se entiende por centros docentes incompletos aquellos que no cuentan con una unidad para cada curso de la etapa o etapas que imparten.</a:t>
            </a:r>
          </a:p>
          <a:p>
            <a:pPr marL="0" indent="0" algn="just">
              <a:buNone/>
            </a:pPr>
            <a:r>
              <a:rPr lang="es-ES" sz="1200" dirty="0">
                <a:solidFill>
                  <a:srgbClr val="00B050"/>
                </a:solidFill>
                <a:latin typeface="Arial" panose="020B0604020202020204" pitchFamily="34" charset="0"/>
                <a:cs typeface="Arial" panose="020B0604020202020204" pitchFamily="34" charset="0"/>
              </a:rPr>
              <a:t>Con el fin de atender las especiales circunstancias de estos centros, cuando sea necesaria la adquisición de libros de texto, materiales de uso común y/o materiales de elaboración propia </a:t>
            </a:r>
            <a:r>
              <a:rPr lang="es-ES" sz="1200" b="1" i="1" dirty="0">
                <a:solidFill>
                  <a:srgbClr val="00B050"/>
                </a:solidFill>
                <a:latin typeface="Arial" panose="020B0604020202020204" pitchFamily="34" charset="0"/>
                <a:cs typeface="Arial" panose="020B0604020202020204" pitchFamily="34" charset="0"/>
              </a:rPr>
              <a:t>que no obedezcan a la necesidad de adquirir lotes completos</a:t>
            </a:r>
            <a:r>
              <a:rPr lang="es-ES" sz="1200" i="1" dirty="0">
                <a:solidFill>
                  <a:srgbClr val="00B050"/>
                </a:solidFill>
                <a:latin typeface="Arial" panose="020B0604020202020204" pitchFamily="34" charset="0"/>
                <a:cs typeface="Arial" panose="020B0604020202020204" pitchFamily="34" charset="0"/>
              </a:rPr>
              <a:t>,</a:t>
            </a:r>
            <a:r>
              <a:rPr lang="es-ES" sz="1200" dirty="0">
                <a:solidFill>
                  <a:srgbClr val="00B050"/>
                </a:solidFill>
                <a:latin typeface="Arial" panose="020B0604020202020204" pitchFamily="34" charset="0"/>
                <a:cs typeface="Arial" panose="020B0604020202020204" pitchFamily="34" charset="0"/>
              </a:rPr>
              <a:t> sino a la de adquirir libros sueltos para todos o parte de los alumnos, (debido a los agrupamientos de alumnos de diferentes cursos en todas o alguna de las asignaturas) </a:t>
            </a:r>
            <a:r>
              <a:rPr lang="es-ES" sz="1200" dirty="0" smtClean="0">
                <a:solidFill>
                  <a:srgbClr val="00B050"/>
                </a:solidFill>
                <a:latin typeface="Arial" panose="020B0604020202020204" pitchFamily="34" charset="0"/>
                <a:cs typeface="Arial" panose="020B0604020202020204" pitchFamily="34" charset="0"/>
              </a:rPr>
              <a:t>tendremos en cuenta:</a:t>
            </a:r>
          </a:p>
          <a:p>
            <a:pPr algn="just"/>
            <a:r>
              <a:rPr lang="es-ES" sz="1200" dirty="0">
                <a:solidFill>
                  <a:srgbClr val="00B050"/>
                </a:solidFill>
                <a:latin typeface="Arial" panose="020B0604020202020204" pitchFamily="34" charset="0"/>
                <a:cs typeface="Arial" panose="020B0604020202020204" pitchFamily="34" charset="0"/>
              </a:rPr>
              <a:t>Se aplicarán las mismas </a:t>
            </a:r>
            <a:r>
              <a:rPr lang="es-ES" sz="1200" dirty="0" smtClean="0">
                <a:solidFill>
                  <a:srgbClr val="00B050"/>
                </a:solidFill>
                <a:latin typeface="Arial" panose="020B0604020202020204" pitchFamily="34" charset="0"/>
                <a:cs typeface="Arial" panose="020B0604020202020204" pitchFamily="34" charset="0"/>
              </a:rPr>
              <a:t>condiciones </a:t>
            </a:r>
            <a:r>
              <a:rPr lang="es-ES" sz="1200" dirty="0">
                <a:solidFill>
                  <a:srgbClr val="00B050"/>
                </a:solidFill>
                <a:latin typeface="Arial" panose="020B0604020202020204" pitchFamily="34" charset="0"/>
                <a:cs typeface="Arial" panose="020B0604020202020204" pitchFamily="34" charset="0"/>
              </a:rPr>
              <a:t>que al resto de centros: duración de los </a:t>
            </a:r>
            <a:r>
              <a:rPr lang="es-ES" sz="1200" dirty="0" smtClean="0">
                <a:solidFill>
                  <a:srgbClr val="00B050"/>
                </a:solidFill>
                <a:latin typeface="Arial" panose="020B0604020202020204" pitchFamily="34" charset="0"/>
                <a:cs typeface="Arial" panose="020B0604020202020204" pitchFamily="34" charset="0"/>
              </a:rPr>
              <a:t>lotes (5 años), </a:t>
            </a:r>
            <a:r>
              <a:rPr lang="es-ES" sz="1200" dirty="0">
                <a:solidFill>
                  <a:srgbClr val="00B050"/>
                </a:solidFill>
                <a:latin typeface="Arial" panose="020B0604020202020204" pitchFamily="34" charset="0"/>
                <a:cs typeface="Arial" panose="020B0604020202020204" pitchFamily="34" charset="0"/>
              </a:rPr>
              <a:t>reposición, renovación, incrementos de matrícula, optativas y pendientes y necesidades plurilingües (PAI).</a:t>
            </a:r>
          </a:p>
          <a:p>
            <a:pPr algn="just"/>
            <a:r>
              <a:rPr lang="es-ES" sz="1200" dirty="0" smtClean="0">
                <a:solidFill>
                  <a:srgbClr val="00B050"/>
                </a:solidFill>
                <a:latin typeface="Arial" panose="020B0604020202020204" pitchFamily="34" charset="0"/>
                <a:cs typeface="Arial" panose="020B0604020202020204" pitchFamily="34" charset="0"/>
              </a:rPr>
              <a:t>Si en un grupo concurren niveles distintos se reflejará en EDUCA de la siguiente manera:</a:t>
            </a:r>
          </a:p>
          <a:p>
            <a:pPr lvl="1" algn="just"/>
            <a:r>
              <a:rPr lang="es-ES" sz="1200" dirty="0">
                <a:solidFill>
                  <a:srgbClr val="00B050"/>
                </a:solidFill>
                <a:latin typeface="Arial" panose="020B0604020202020204" pitchFamily="34" charset="0"/>
                <a:cs typeface="Arial" panose="020B0604020202020204" pitchFamily="34" charset="0"/>
              </a:rPr>
              <a:t>Si en un curso concurre alumnado de distintos niveles, podrá asignarse a cada uno de ellos los libros y/o materiales correspondientes al nivel.</a:t>
            </a:r>
          </a:p>
          <a:p>
            <a:pPr lvl="1" algn="just"/>
            <a:r>
              <a:rPr lang="es-ES" sz="1200" dirty="0">
                <a:solidFill>
                  <a:srgbClr val="00B050"/>
                </a:solidFill>
                <a:latin typeface="Arial" panose="020B0604020202020204" pitchFamily="34" charset="0"/>
                <a:cs typeface="Arial" panose="020B0604020202020204" pitchFamily="34" charset="0"/>
              </a:rPr>
              <a:t>Si se opta por trabajar con los mismos libros y materiales para todo el alumnado, se le asignarán en EDUCA dichos libros y/o materiales.</a:t>
            </a:r>
          </a:p>
          <a:p>
            <a:pPr algn="just"/>
            <a:r>
              <a:rPr lang="es-ES" sz="1200" dirty="0" smtClean="0">
                <a:solidFill>
                  <a:srgbClr val="00B050"/>
                </a:solidFill>
                <a:latin typeface="Arial" panose="020B0604020202020204" pitchFamily="34" charset="0"/>
                <a:cs typeface="Arial" panose="020B0604020202020204" pitchFamily="34" charset="0"/>
              </a:rPr>
              <a:t>En el caso de que el número de alumnos/as varíe respecto a cursos anteriores, no por la incorporación de alumnado nuevo (incremento de matrícula) y sea necesario adquirir libros porque el centro no tenga suficientes, deberá comunicarse esta circunstancia cumplimentando </a:t>
            </a:r>
            <a:r>
              <a:rPr lang="es-ES" sz="1200" dirty="0">
                <a:solidFill>
                  <a:srgbClr val="00B050"/>
                </a:solidFill>
                <a:latin typeface="Arial" panose="020B0604020202020204" pitchFamily="34" charset="0"/>
                <a:cs typeface="Arial" panose="020B0604020202020204" pitchFamily="34" charset="0"/>
              </a:rPr>
              <a:t>el documento “Necesidades de adquisición en centros con unidades multigrado”, que estará disponible en EDUCA (</a:t>
            </a:r>
            <a:r>
              <a:rPr lang="es-ES" sz="1200" i="1" dirty="0">
                <a:solidFill>
                  <a:srgbClr val="00B050"/>
                </a:solidFill>
                <a:latin typeface="Arial" panose="020B0604020202020204" pitchFamily="34" charset="0"/>
                <a:cs typeface="Arial" panose="020B0604020202020204" pitchFamily="34" charset="0"/>
              </a:rPr>
              <a:t>Servicios complementarios &gt; Libros de texto &gt; Modalidad gestión</a:t>
            </a:r>
            <a:r>
              <a:rPr lang="es-ES" sz="1200" b="1" i="1" dirty="0">
                <a:solidFill>
                  <a:srgbClr val="00B050"/>
                </a:solidFill>
                <a:latin typeface="Arial" panose="020B0604020202020204" pitchFamily="34" charset="0"/>
                <a:cs typeface="Arial" panose="020B0604020202020204" pitchFamily="34" charset="0"/>
              </a:rPr>
              <a:t>)</a:t>
            </a:r>
            <a:r>
              <a:rPr lang="es-ES" sz="1200" b="1" dirty="0">
                <a:solidFill>
                  <a:srgbClr val="00B050"/>
                </a:solidFill>
                <a:latin typeface="Arial" panose="020B0604020202020204" pitchFamily="34" charset="0"/>
                <a:cs typeface="Arial" panose="020B0604020202020204" pitchFamily="34" charset="0"/>
              </a:rPr>
              <a:t>.</a:t>
            </a:r>
            <a:r>
              <a:rPr lang="es-ES" sz="1200" dirty="0">
                <a:solidFill>
                  <a:srgbClr val="00B050"/>
                </a:solidFill>
                <a:latin typeface="Arial" panose="020B0604020202020204" pitchFamily="34" charset="0"/>
                <a:cs typeface="Arial" panose="020B0604020202020204" pitchFamily="34" charset="0"/>
              </a:rPr>
              <a:t> El citado documento deben enviarlo al Departamento de Educación por correo electrónico a la dirección</a:t>
            </a:r>
            <a:r>
              <a:rPr lang="es-ES" sz="1200" dirty="0">
                <a:latin typeface="Arial" panose="020B0604020202020204" pitchFamily="34" charset="0"/>
                <a:cs typeface="Arial" panose="020B0604020202020204" pitchFamily="34" charset="0"/>
              </a:rPr>
              <a:t> </a:t>
            </a:r>
            <a:r>
              <a:rPr lang="es-ES" sz="1200" u="sng" dirty="0">
                <a:latin typeface="Arial" panose="020B0604020202020204" pitchFamily="34" charset="0"/>
                <a:cs typeface="Arial" panose="020B0604020202020204" pitchFamily="34" charset="0"/>
                <a:hlinkClick r:id="rId2"/>
              </a:rPr>
              <a:t>gratuidad.libros.texto@navarra.es</a:t>
            </a:r>
            <a:r>
              <a:rPr lang="es-ES" sz="1200" dirty="0">
                <a:latin typeface="Arial" panose="020B0604020202020204" pitchFamily="34" charset="0"/>
                <a:cs typeface="Arial" panose="020B0604020202020204" pitchFamily="34" charset="0"/>
              </a:rPr>
              <a:t> </a:t>
            </a:r>
            <a:r>
              <a:rPr lang="es-ES" sz="1200" b="1" dirty="0">
                <a:latin typeface="Arial" panose="020B0604020202020204" pitchFamily="34" charset="0"/>
                <a:cs typeface="Arial" panose="020B0604020202020204" pitchFamily="34" charset="0"/>
              </a:rPr>
              <a:t>antes del 31 de octubre de 2022</a:t>
            </a:r>
            <a:r>
              <a:rPr lang="es-ES" sz="1200" dirty="0" smtClean="0"/>
              <a:t>. </a:t>
            </a:r>
            <a:r>
              <a:rPr lang="es-ES" sz="1200" b="1" dirty="0">
                <a:latin typeface="Arial" panose="020B0604020202020204" pitchFamily="34" charset="0"/>
                <a:cs typeface="Arial" panose="020B0604020202020204" pitchFamily="34" charset="0"/>
              </a:rPr>
              <a:t>Se adjuntará informe justificativo de la </a:t>
            </a:r>
            <a:r>
              <a:rPr lang="es-ES" sz="1200" b="1" dirty="0" smtClean="0">
                <a:latin typeface="Arial" panose="020B0604020202020204" pitchFamily="34" charset="0"/>
                <a:cs typeface="Arial" panose="020B0604020202020204" pitchFamily="34" charset="0"/>
              </a:rPr>
              <a:t>necesidad, en el que se incluirán los libros que se disponen y los que se necesitan.</a:t>
            </a:r>
            <a:endParaRPr lang="es-ES" sz="1200" b="1" dirty="0">
              <a:latin typeface="Arial" panose="020B0604020202020204" pitchFamily="34" charset="0"/>
              <a:cs typeface="Arial" panose="020B0604020202020204" pitchFamily="34" charset="0"/>
            </a:endParaRPr>
          </a:p>
          <a:p>
            <a:pPr marL="0" indent="0" algn="just">
              <a:buNone/>
            </a:pPr>
            <a:endParaRPr lang="es-ES" sz="1100" dirty="0" smtClean="0">
              <a:latin typeface="Arial" panose="020B0604020202020204" pitchFamily="34" charset="0"/>
              <a:cs typeface="Arial" panose="020B0604020202020204" pitchFamily="34" charset="0"/>
            </a:endParaRPr>
          </a:p>
          <a:p>
            <a:pPr marL="0" indent="0" algn="just">
              <a:buNone/>
            </a:pPr>
            <a:endParaRPr lang="es-ES" sz="1100" dirty="0" smtClean="0">
              <a:latin typeface="Arial" panose="020B0604020202020204" pitchFamily="34" charset="0"/>
              <a:cs typeface="Arial" panose="020B0604020202020204" pitchFamily="34" charset="0"/>
            </a:endParaRPr>
          </a:p>
          <a:p>
            <a:pPr marL="0" indent="0" algn="just">
              <a:buNone/>
            </a:pPr>
            <a:endParaRPr lang="es-ES" sz="1100" dirty="0" smtClean="0">
              <a:latin typeface="Arial" panose="020B0604020202020204" pitchFamily="34" charset="0"/>
              <a:cs typeface="Arial" panose="020B0604020202020204" pitchFamily="34" charset="0"/>
            </a:endParaRPr>
          </a:p>
          <a:p>
            <a:pPr marL="0" indent="0" algn="just">
              <a:buNone/>
            </a:pPr>
            <a:endParaRPr lang="es-ES" sz="1100" dirty="0">
              <a:latin typeface="Arial" panose="020B0604020202020204" pitchFamily="34" charset="0"/>
              <a:cs typeface="Arial" panose="020B0604020202020204" pitchFamily="34" charset="0"/>
            </a:endParaRPr>
          </a:p>
        </p:txBody>
      </p:sp>
      <p:cxnSp>
        <p:nvCxnSpPr>
          <p:cNvPr id="5" name="Conector recto 4"/>
          <p:cNvCxnSpPr/>
          <p:nvPr/>
        </p:nvCxnSpPr>
        <p:spPr>
          <a:xfrm flipV="1">
            <a:off x="904973" y="1385740"/>
            <a:ext cx="9601200" cy="9427"/>
          </a:xfrm>
          <a:prstGeom prst="line">
            <a:avLst/>
          </a:prstGeom>
          <a:ln w="190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4191250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2"/>
            <a:ext cx="9601196" cy="1210735"/>
          </a:xfrm>
        </p:spPr>
        <p:txBody>
          <a:bodyPr>
            <a:normAutofit/>
          </a:bodyPr>
          <a:lstStyle/>
          <a:p>
            <a:pPr algn="l"/>
            <a:r>
              <a:rPr lang="es-ES_tradnl" sz="2800" dirty="0" smtClean="0">
                <a:latin typeface="Arial" panose="020B0604020202020204" pitchFamily="34" charset="0"/>
                <a:cs typeface="Arial" panose="020B0604020202020204" pitchFamily="34" charset="0"/>
              </a:rPr>
              <a:t>1. INTRODUCCIÓN</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295401" y="2540000"/>
            <a:ext cx="9601196" cy="3335868"/>
          </a:xfrm>
        </p:spPr>
        <p:txBody>
          <a:bodyPr>
            <a:normAutofit/>
          </a:bodyPr>
          <a:lstStyle/>
          <a:p>
            <a:pPr algn="just"/>
            <a:r>
              <a:rPr lang="es-ES" sz="1200" dirty="0">
                <a:latin typeface="Arial" panose="020B0604020202020204" pitchFamily="34" charset="0"/>
                <a:cs typeface="Arial" panose="020B0604020202020204" pitchFamily="34" charset="0"/>
              </a:rPr>
              <a:t>En el Programa de Gratuidad de Libros de Texto está incluido todo el alumnado que curse </a:t>
            </a:r>
            <a:r>
              <a:rPr lang="es-ES" sz="1200" dirty="0" smtClean="0">
                <a:latin typeface="Arial" panose="020B0604020202020204" pitchFamily="34" charset="0"/>
                <a:cs typeface="Arial" panose="020B0604020202020204" pitchFamily="34" charset="0"/>
              </a:rPr>
              <a:t>enseñanzas </a:t>
            </a:r>
            <a:r>
              <a:rPr lang="es-ES" sz="1200" dirty="0">
                <a:latin typeface="Arial" panose="020B0604020202020204" pitchFamily="34" charset="0"/>
                <a:cs typeface="Arial" panose="020B0604020202020204" pitchFamily="34" charset="0"/>
              </a:rPr>
              <a:t>de Educación Primaria y Educación Secundaria Obligatoria y </a:t>
            </a:r>
            <a:r>
              <a:rPr lang="es-ES" sz="1200" dirty="0" smtClean="0">
                <a:latin typeface="Arial" panose="020B0604020202020204" pitchFamily="34" charset="0"/>
                <a:cs typeface="Arial" panose="020B0604020202020204" pitchFamily="34" charset="0"/>
              </a:rPr>
              <a:t>Ciclos Formativos de </a:t>
            </a:r>
            <a:r>
              <a:rPr lang="es-ES" sz="1200" dirty="0">
                <a:latin typeface="Arial" panose="020B0604020202020204" pitchFamily="34" charset="0"/>
                <a:cs typeface="Arial" panose="020B0604020202020204" pitchFamily="34" charset="0"/>
              </a:rPr>
              <a:t>Grado Básico en </a:t>
            </a:r>
            <a:r>
              <a:rPr lang="es-ES" sz="1200" dirty="0" smtClean="0">
                <a:latin typeface="Arial" panose="020B0604020202020204" pitchFamily="34" charset="0"/>
                <a:cs typeface="Arial" panose="020B0604020202020204" pitchFamily="34" charset="0"/>
              </a:rPr>
              <a:t>centros </a:t>
            </a:r>
            <a:r>
              <a:rPr lang="es-ES" sz="1200" dirty="0">
                <a:latin typeface="Arial" panose="020B0604020202020204" pitchFamily="34" charset="0"/>
                <a:cs typeface="Arial" panose="020B0604020202020204" pitchFamily="34" charset="0"/>
              </a:rPr>
              <a:t>docentes sostenidos con fondos públicos de la Comunidad Foral de Navarra.</a:t>
            </a:r>
          </a:p>
          <a:p>
            <a:pPr algn="just"/>
            <a:r>
              <a:rPr lang="es-ES" sz="1200" dirty="0">
                <a:latin typeface="Arial" panose="020B0604020202020204" pitchFamily="34" charset="0"/>
                <a:cs typeface="Arial" panose="020B0604020202020204" pitchFamily="34" charset="0"/>
              </a:rPr>
              <a:t>De acuerdo con la Ley Foral 6/2008, de 25 de marzo, de financiación </a:t>
            </a:r>
            <a:r>
              <a:rPr lang="es-ES" sz="1200" dirty="0" smtClean="0">
                <a:latin typeface="Arial" panose="020B0604020202020204" pitchFamily="34" charset="0"/>
                <a:cs typeface="Arial" panose="020B0604020202020204" pitchFamily="34" charset="0"/>
              </a:rPr>
              <a:t>de libros </a:t>
            </a:r>
            <a:r>
              <a:rPr lang="es-ES" sz="1200" dirty="0">
                <a:latin typeface="Arial" panose="020B0604020202020204" pitchFamily="34" charset="0"/>
                <a:cs typeface="Arial" panose="020B0604020202020204" pitchFamily="34" charset="0"/>
              </a:rPr>
              <a:t>de texto para la enseñanza básica, modificada en la Ley Foral 19/2011, BON 256, de 30 de diciembre los libros deberán ser reutilizables por los alumnos de las enseñanzas básicas durante un período de </a:t>
            </a:r>
            <a:r>
              <a:rPr lang="es-ES" sz="1200" b="1" dirty="0">
                <a:latin typeface="Arial" panose="020B0604020202020204" pitchFamily="34" charset="0"/>
                <a:cs typeface="Arial" panose="020B0604020202020204" pitchFamily="34" charset="0"/>
              </a:rPr>
              <a:t>cinco</a:t>
            </a:r>
            <a:r>
              <a:rPr lang="es-ES" sz="1200" dirty="0">
                <a:latin typeface="Arial" panose="020B0604020202020204" pitchFamily="34" charset="0"/>
                <a:cs typeface="Arial" panose="020B0604020202020204" pitchFamily="34" charset="0"/>
              </a:rPr>
              <a:t> cursos escolares.</a:t>
            </a:r>
          </a:p>
          <a:p>
            <a:pPr algn="just"/>
            <a:r>
              <a:rPr lang="es-ES" sz="1200" dirty="0">
                <a:latin typeface="Arial" panose="020B0604020202020204" pitchFamily="34" charset="0"/>
                <a:cs typeface="Arial" panose="020B0604020202020204" pitchFamily="34" charset="0"/>
              </a:rPr>
              <a:t>Las presentes Instrucciones se estructuran, con unos contenidos generales, comunes a todos los centros independientemente del sistema de gestión elegido y otras, más concretas, para cada sistema de gestión.</a:t>
            </a:r>
          </a:p>
          <a:p>
            <a:pPr algn="just"/>
            <a:r>
              <a:rPr lang="es-ES" sz="1200" dirty="0">
                <a:latin typeface="Arial" panose="020B0604020202020204" pitchFamily="34" charset="0"/>
                <a:cs typeface="Arial" panose="020B0604020202020204" pitchFamily="34" charset="0"/>
              </a:rPr>
              <a:t>Los centros, tanto públicos como concertados, utilizarán EDUCA para la introducción de todos los datos.</a:t>
            </a:r>
          </a:p>
          <a:p>
            <a:pPr algn="just"/>
            <a:r>
              <a:rPr lang="es-ES" sz="1200" b="1" u="sng" dirty="0">
                <a:latin typeface="Arial" panose="020B0604020202020204" pitchFamily="34" charset="0"/>
                <a:cs typeface="Arial" panose="020B0604020202020204" pitchFamily="34" charset="0"/>
              </a:rPr>
              <a:t>Correo electrónico</a:t>
            </a:r>
            <a:r>
              <a:rPr lang="es-ES" sz="1200" dirty="0">
                <a:latin typeface="Arial" panose="020B0604020202020204" pitchFamily="34" charset="0"/>
                <a:cs typeface="Arial" panose="020B0604020202020204" pitchFamily="34" charset="0"/>
              </a:rPr>
              <a:t>: se utilizará para las comunicaciones entre el Departamento de Educación y los Centros, tanto públicos como concertados, la siguiente dirección:</a:t>
            </a:r>
          </a:p>
          <a:p>
            <a:pPr marL="0" indent="0" algn="ctr">
              <a:buNone/>
            </a:pPr>
            <a:r>
              <a:rPr lang="es-ES" sz="1200" u="sng" dirty="0">
                <a:latin typeface="Arial" panose="020B0604020202020204" pitchFamily="34" charset="0"/>
                <a:cs typeface="Arial" panose="020B0604020202020204" pitchFamily="34" charset="0"/>
                <a:hlinkClick r:id="rId2"/>
              </a:rPr>
              <a:t>gratuidad.libros.texto@navarra.es</a:t>
            </a:r>
            <a:endParaRPr lang="es-ES" sz="1200" dirty="0">
              <a:latin typeface="Arial" panose="020B0604020202020204" pitchFamily="34" charset="0"/>
              <a:cs typeface="Arial" panose="020B0604020202020204" pitchFamily="34" charset="0"/>
            </a:endParaRPr>
          </a:p>
          <a:p>
            <a:pPr algn="just"/>
            <a:r>
              <a:rPr lang="es-ES" sz="1200" dirty="0">
                <a:latin typeface="Arial" panose="020B0604020202020204" pitchFamily="34" charset="0"/>
                <a:cs typeface="Arial" panose="020B0604020202020204" pitchFamily="34" charset="0"/>
              </a:rPr>
              <a:t>Para el curso 2022/2023, la situación en cada centro va a ser la derivada de las decisiones adoptadas en cursos anteriores (renovación total de lotes, renovación parcial o mantenimiento de lotes viejos).</a:t>
            </a:r>
          </a:p>
        </p:txBody>
      </p:sp>
      <p:sp>
        <p:nvSpPr>
          <p:cNvPr id="4" name="CuadroTexto 3"/>
          <p:cNvSpPr txBox="1"/>
          <p:nvPr/>
        </p:nvSpPr>
        <p:spPr>
          <a:xfrm>
            <a:off x="6101861" y="982132"/>
            <a:ext cx="4589585" cy="646331"/>
          </a:xfrm>
          <a:prstGeom prst="rect">
            <a:avLst/>
          </a:prstGeom>
          <a:noFill/>
        </p:spPr>
        <p:txBody>
          <a:bodyPr wrap="square" rtlCol="0">
            <a:spAutoFit/>
          </a:bodyPr>
          <a:lstStyle/>
          <a:p>
            <a:r>
              <a:rPr lang="es-ES_tradnl" dirty="0" smtClean="0">
                <a:latin typeface="Arial" panose="020B0604020202020204" pitchFamily="34" charset="0"/>
                <a:cs typeface="Arial" panose="020B0604020202020204" pitchFamily="34" charset="0"/>
              </a:rPr>
              <a:t>Programa de gratuidad de libros de texto</a:t>
            </a:r>
          </a:p>
          <a:p>
            <a:pPr algn="ctr"/>
            <a:r>
              <a:rPr lang="es-ES_tradnl" dirty="0" smtClean="0">
                <a:latin typeface="Arial" panose="020B0604020202020204" pitchFamily="34" charset="0"/>
                <a:cs typeface="Arial" panose="020B0604020202020204" pitchFamily="34" charset="0"/>
                <a:hlinkClick r:id="rId3"/>
              </a:rPr>
              <a:t>Instrucciones de EDUCA</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0958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1004930"/>
          </a:xfrm>
        </p:spPr>
        <p:txBody>
          <a:bodyPr>
            <a:normAutofit/>
          </a:bodyPr>
          <a:lstStyle/>
          <a:p>
            <a:pPr algn="l"/>
            <a:r>
              <a:rPr lang="es-ES_tradnl" sz="2800" dirty="0" smtClean="0">
                <a:latin typeface="Arial" panose="020B0604020202020204" pitchFamily="34" charset="0"/>
                <a:cs typeface="Arial" panose="020B0604020202020204" pitchFamily="34" charset="0"/>
              </a:rPr>
              <a:t>2. ALUMNADO DESTINATARIO</a:t>
            </a:r>
            <a:r>
              <a:rPr lang="es-ES_tradnl" dirty="0" smtClean="0">
                <a:latin typeface="Arial" panose="020B0604020202020204" pitchFamily="34" charset="0"/>
                <a:cs typeface="Arial" panose="020B0604020202020204" pitchFamily="34" charset="0"/>
              </a:rPr>
              <a:t/>
            </a:r>
            <a:br>
              <a:rPr lang="es-ES_tradnl" dirty="0" smtClean="0">
                <a:latin typeface="Arial" panose="020B0604020202020204" pitchFamily="34" charset="0"/>
                <a:cs typeface="Arial" panose="020B0604020202020204" pitchFamily="34" charset="0"/>
              </a:rPr>
            </a:br>
            <a:endParaRPr lang="es-ES" sz="1200" dirty="0">
              <a:latin typeface="Arial" panose="020B0604020202020204" pitchFamily="34" charset="0"/>
              <a:cs typeface="Arial" panose="020B0604020202020204" pitchFamily="34" charset="0"/>
            </a:endParaRPr>
          </a:p>
        </p:txBody>
      </p:sp>
      <p:sp>
        <p:nvSpPr>
          <p:cNvPr id="9" name="CuadroTexto 8"/>
          <p:cNvSpPr txBox="1"/>
          <p:nvPr/>
        </p:nvSpPr>
        <p:spPr>
          <a:xfrm>
            <a:off x="1295402" y="2514600"/>
            <a:ext cx="10029090" cy="2893100"/>
          </a:xfrm>
          <a:prstGeom prst="rect">
            <a:avLst/>
          </a:prstGeom>
          <a:noFill/>
        </p:spPr>
        <p:txBody>
          <a:bodyPr wrap="square" rtlCol="0">
            <a:spAutoFit/>
          </a:bodyPr>
          <a:lstStyle/>
          <a:p>
            <a:r>
              <a:rPr lang="es-ES" sz="1200" dirty="0">
                <a:latin typeface="Arial" panose="020B0604020202020204" pitchFamily="34" charset="0"/>
                <a:cs typeface="Arial" panose="020B0604020202020204" pitchFamily="34" charset="0"/>
              </a:rPr>
              <a:t>En el curso 2022-2023 será destinatario el siguiente alumnado matriculado en centros docentes de la Comunidad Foral de Navarra sostenidos con fondos públicos</a:t>
            </a:r>
            <a:r>
              <a:rPr lang="es-ES" sz="1200" dirty="0" smtClean="0">
                <a:latin typeface="Arial" panose="020B0604020202020204" pitchFamily="34" charset="0"/>
                <a:cs typeface="Arial" panose="020B0604020202020204" pitchFamily="34" charset="0"/>
              </a:rPr>
              <a:t>:</a:t>
            </a:r>
          </a:p>
          <a:p>
            <a:endParaRPr lang="es-ES_tradnl" sz="12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s-ES_tradnl" sz="1400" b="1" u="sng" dirty="0" smtClean="0">
                <a:latin typeface="Arial" panose="020B0604020202020204" pitchFamily="34" charset="0"/>
                <a:cs typeface="Arial" panose="020B0604020202020204" pitchFamily="34" charset="0"/>
              </a:rPr>
              <a:t>Alumnado matriculado en los cursos 1º y 2º de Educación Primaria</a:t>
            </a:r>
          </a:p>
          <a:p>
            <a:pPr marL="628650" lvl="1" indent="-171450" algn="just">
              <a:buFont typeface="Arial" panose="020B0604020202020204" pitchFamily="34" charset="0"/>
              <a:buChar char="•"/>
            </a:pPr>
            <a:r>
              <a:rPr lang="es-ES_tradnl" sz="1200" dirty="0" smtClean="0">
                <a:latin typeface="Arial" panose="020B0604020202020204" pitchFamily="34" charset="0"/>
                <a:cs typeface="Arial" panose="020B0604020202020204" pitchFamily="34" charset="0"/>
              </a:rPr>
              <a:t>Se renuevan los lotes cada curso.</a:t>
            </a:r>
          </a:p>
          <a:p>
            <a:pPr marL="628650" lvl="1" indent="-171450" algn="just">
              <a:buFont typeface="Arial" panose="020B0604020202020204" pitchFamily="34" charset="0"/>
              <a:buChar char="•"/>
            </a:pPr>
            <a:r>
              <a:rPr lang="es-ES_tradnl" sz="1200" dirty="0" smtClean="0">
                <a:latin typeface="Arial" panose="020B0604020202020204" pitchFamily="34" charset="0"/>
                <a:cs typeface="Arial" panose="020B0604020202020204" pitchFamily="34" charset="0"/>
              </a:rPr>
              <a:t>Las características de los libros de texto o materiales curriculares de uso individual del alumnado que se utilizan en el primer ciclo de Educación Primaria exigen un tratamiento diferenciado del Programa de Gratuidad.  El artículo 2.2. del Decreto Foral 61/2010, de 27 de septiembre, prevé que en este ciclo no se exija el requisito de la durabilidad de los libros de texto, siendo necesaria su adquisición en todos los cursos escolares.  No obstante, en aquellas materias en las que por el tipo de material utilizado no sea necesaria su renovación, el centro podrá proceder a su reutilización para cursos posteriores, como en los demás cursos de Educación Primaria, por lo que el centro podrá decidir entre los siguientes destinos para los mismos:</a:t>
            </a:r>
          </a:p>
          <a:p>
            <a:pPr marL="1085850" lvl="2" indent="-171450" algn="just">
              <a:buFont typeface="Arial" panose="020B0604020202020204" pitchFamily="34" charset="0"/>
              <a:buChar char="•"/>
            </a:pPr>
            <a:r>
              <a:rPr lang="es-ES_tradnl" sz="1200" dirty="0" smtClean="0">
                <a:latin typeface="Arial" panose="020B0604020202020204" pitchFamily="34" charset="0"/>
                <a:cs typeface="Arial" panose="020B0604020202020204" pitchFamily="34" charset="0"/>
              </a:rPr>
              <a:t>Dejárselos al alumnado.</a:t>
            </a:r>
          </a:p>
          <a:p>
            <a:pPr marL="1085850" lvl="2" indent="-171450" algn="just">
              <a:buFont typeface="Arial" panose="020B0604020202020204" pitchFamily="34" charset="0"/>
              <a:buChar char="•"/>
            </a:pPr>
            <a:r>
              <a:rPr lang="es-ES_tradnl" sz="1200" dirty="0" smtClean="0">
                <a:latin typeface="Arial" panose="020B0604020202020204" pitchFamily="34" charset="0"/>
                <a:cs typeface="Arial" panose="020B0604020202020204" pitchFamily="34" charset="0"/>
              </a:rPr>
              <a:t>Reutilización dentro del centro (biblioteca, uso común, …).</a:t>
            </a:r>
          </a:p>
          <a:p>
            <a:pPr marL="1085850" lvl="2" indent="-171450" algn="just">
              <a:buFont typeface="Arial" panose="020B0604020202020204" pitchFamily="34" charset="0"/>
              <a:buChar char="•"/>
            </a:pPr>
            <a:r>
              <a:rPr lang="es-ES_tradnl" sz="1200" dirty="0" smtClean="0">
                <a:latin typeface="Arial" panose="020B0604020202020204" pitchFamily="34" charset="0"/>
                <a:cs typeface="Arial" panose="020B0604020202020204" pitchFamily="34" charset="0"/>
              </a:rPr>
              <a:t>Reciclaje de los libros de texto a través de las respectivas Mancomunidades (se deberá proceder a quitar, en primer lugar, el forro del libro y la página que contenga los datos identificativos del alumnado.</a:t>
            </a:r>
            <a:endParaRPr lang="es-ES" sz="1200" dirty="0"/>
          </a:p>
        </p:txBody>
      </p:sp>
    </p:spTree>
    <p:extLst>
      <p:ext uri="{BB962C8B-B14F-4D97-AF65-F5344CB8AC3E}">
        <p14:creationId xmlns:p14="http://schemas.microsoft.com/office/powerpoint/2010/main" val="1415463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002323" y="1116623"/>
            <a:ext cx="10163907" cy="584775"/>
          </a:xfrm>
          <a:prstGeom prst="rect">
            <a:avLst/>
          </a:prstGeom>
          <a:noFill/>
        </p:spPr>
        <p:txBody>
          <a:bodyPr wrap="square" rtlCol="0">
            <a:spAutoFit/>
          </a:bodyPr>
          <a:lstStyle/>
          <a:p>
            <a:pPr marL="285750" indent="-285750">
              <a:buFont typeface="Arial" panose="020B0604020202020204" pitchFamily="34" charset="0"/>
              <a:buChar char="•"/>
            </a:pPr>
            <a:r>
              <a:rPr lang="es-ES" sz="1400" b="1" u="sng" dirty="0">
                <a:latin typeface="Arial" panose="020B0604020202020204" pitchFamily="34" charset="0"/>
                <a:cs typeface="Arial" panose="020B0604020202020204" pitchFamily="34" charset="0"/>
              </a:rPr>
              <a:t>Alumnado matriculado en resto de cursos de Educación Primaria, ESO y Ciclos Formativos de Grado Básico</a:t>
            </a:r>
          </a:p>
          <a:p>
            <a:endParaRPr lang="es-ES" dirty="0"/>
          </a:p>
        </p:txBody>
      </p:sp>
      <p:graphicFrame>
        <p:nvGraphicFramePr>
          <p:cNvPr id="4" name="Tabla 3"/>
          <p:cNvGraphicFramePr>
            <a:graphicFrameLocks noGrp="1"/>
          </p:cNvGraphicFramePr>
          <p:nvPr>
            <p:extLst>
              <p:ext uri="{D42A27DB-BD31-4B8C-83A1-F6EECF244321}">
                <p14:modId xmlns:p14="http://schemas.microsoft.com/office/powerpoint/2010/main" val="245251642"/>
              </p:ext>
            </p:extLst>
          </p:nvPr>
        </p:nvGraphicFramePr>
        <p:xfrm>
          <a:off x="1394069" y="1740961"/>
          <a:ext cx="9644184" cy="3200400"/>
        </p:xfrm>
        <a:graphic>
          <a:graphicData uri="http://schemas.openxmlformats.org/drawingml/2006/table">
            <a:tbl>
              <a:tblPr firstRow="1" bandRow="1">
                <a:tableStyleId>{5C22544A-7EE6-4342-B048-85BDC9FD1C3A}</a:tableStyleId>
              </a:tblPr>
              <a:tblGrid>
                <a:gridCol w="3214728">
                  <a:extLst>
                    <a:ext uri="{9D8B030D-6E8A-4147-A177-3AD203B41FA5}">
                      <a16:colId xmlns:a16="http://schemas.microsoft.com/office/drawing/2014/main" val="4067339492"/>
                    </a:ext>
                  </a:extLst>
                </a:gridCol>
                <a:gridCol w="3214728">
                  <a:extLst>
                    <a:ext uri="{9D8B030D-6E8A-4147-A177-3AD203B41FA5}">
                      <a16:colId xmlns:a16="http://schemas.microsoft.com/office/drawing/2014/main" val="4254887207"/>
                    </a:ext>
                  </a:extLst>
                </a:gridCol>
                <a:gridCol w="3214728">
                  <a:extLst>
                    <a:ext uri="{9D8B030D-6E8A-4147-A177-3AD203B41FA5}">
                      <a16:colId xmlns:a16="http://schemas.microsoft.com/office/drawing/2014/main" val="176074625"/>
                    </a:ext>
                  </a:extLst>
                </a:gridCol>
              </a:tblGrid>
              <a:tr h="247936">
                <a:tc>
                  <a:txBody>
                    <a:bodyPr/>
                    <a:lstStyle/>
                    <a:p>
                      <a:pPr algn="ctr"/>
                      <a:r>
                        <a:rPr lang="es-ES_tradnl" sz="1200" dirty="0" smtClean="0">
                          <a:latin typeface="Arial" panose="020B0604020202020204" pitchFamily="34" charset="0"/>
                          <a:cs typeface="Arial" panose="020B0604020202020204" pitchFamily="34" charset="0"/>
                        </a:rPr>
                        <a:t>RENOVACIÓN</a:t>
                      </a:r>
                      <a:endParaRPr lang="es-ES" sz="1200" dirty="0">
                        <a:latin typeface="Arial" panose="020B0604020202020204" pitchFamily="34" charset="0"/>
                        <a:cs typeface="Arial" panose="020B0604020202020204" pitchFamily="34" charset="0"/>
                      </a:endParaRPr>
                    </a:p>
                  </a:txBody>
                  <a:tcPr/>
                </a:tc>
                <a:tc>
                  <a:txBody>
                    <a:bodyPr/>
                    <a:lstStyle/>
                    <a:p>
                      <a:pPr algn="ctr"/>
                      <a:r>
                        <a:rPr lang="es-ES_tradnl" sz="1200" dirty="0" smtClean="0">
                          <a:latin typeface="Arial" panose="020B0604020202020204" pitchFamily="34" charset="0"/>
                          <a:cs typeface="Arial" panose="020B0604020202020204" pitchFamily="34" charset="0"/>
                        </a:rPr>
                        <a:t>RENOVACIÓN PARCIAL</a:t>
                      </a:r>
                      <a:endParaRPr lang="es-ES" sz="1200" dirty="0">
                        <a:latin typeface="Arial" panose="020B0604020202020204" pitchFamily="34" charset="0"/>
                        <a:cs typeface="Arial" panose="020B0604020202020204" pitchFamily="34" charset="0"/>
                      </a:endParaRPr>
                    </a:p>
                  </a:txBody>
                  <a:tcPr/>
                </a:tc>
                <a:tc>
                  <a:txBody>
                    <a:bodyPr/>
                    <a:lstStyle/>
                    <a:p>
                      <a:pPr algn="ctr"/>
                      <a:r>
                        <a:rPr lang="es-ES_tradnl" sz="1200" dirty="0" smtClean="0">
                          <a:latin typeface="Arial" panose="020B0604020202020204" pitchFamily="34" charset="0"/>
                          <a:cs typeface="Arial" panose="020B0604020202020204" pitchFamily="34" charset="0"/>
                        </a:rPr>
                        <a:t>REPOSICIÓN</a:t>
                      </a:r>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882631"/>
                  </a:ext>
                </a:extLst>
              </a:tr>
              <a:tr h="2644649">
                <a:tc>
                  <a:txBody>
                    <a:bodyPr/>
                    <a:lstStyle/>
                    <a:p>
                      <a:pPr algn="just"/>
                      <a:r>
                        <a:rPr lang="es-ES_tradnl" sz="1200" dirty="0" smtClean="0">
                          <a:latin typeface="Arial" panose="020B0604020202020204" pitchFamily="34" charset="0"/>
                          <a:cs typeface="Arial" panose="020B0604020202020204" pitchFamily="34" charset="0"/>
                        </a:rPr>
                        <a:t>Está destinada a aquellos cursos en los que no se ha adquirido o preparado material en los últimos cinco años.</a:t>
                      </a:r>
                    </a:p>
                    <a:p>
                      <a:pPr algn="just"/>
                      <a:endParaRPr lang="es-ES_tradnl" sz="1200" dirty="0" smtClean="0">
                        <a:latin typeface="Arial" panose="020B0604020202020204" pitchFamily="34" charset="0"/>
                        <a:cs typeface="Arial" panose="020B0604020202020204" pitchFamily="34" charset="0"/>
                      </a:endParaRPr>
                    </a:p>
                  </a:txBody>
                  <a:tcPr/>
                </a:tc>
                <a:tc>
                  <a:txBody>
                    <a:bodyPr/>
                    <a:lstStyle/>
                    <a:p>
                      <a:r>
                        <a:rPr lang="es-ES_tradnl" sz="1200" dirty="0" smtClean="0">
                          <a:latin typeface="Arial" panose="020B0604020202020204" pitchFamily="34" charset="0"/>
                          <a:cs typeface="Arial" panose="020B0604020202020204" pitchFamily="34" charset="0"/>
                        </a:rPr>
                        <a:t>Supone una renovación de los lotes en dos cursos consecutivos.</a:t>
                      </a:r>
                    </a:p>
                    <a:p>
                      <a:endParaRPr lang="es-ES_tradnl" sz="1200" dirty="0" smtClean="0">
                        <a:latin typeface="Arial" panose="020B0604020202020204" pitchFamily="34" charset="0"/>
                        <a:cs typeface="Arial" panose="020B0604020202020204" pitchFamily="34" charset="0"/>
                      </a:endParaRPr>
                    </a:p>
                    <a:p>
                      <a:r>
                        <a:rPr lang="es-ES_tradnl" sz="1200" b="0" u="sng" dirty="0" smtClean="0">
                          <a:latin typeface="Arial" panose="020B0604020202020204" pitchFamily="34" charset="0"/>
                          <a:cs typeface="Arial" panose="020B0604020202020204" pitchFamily="34" charset="0"/>
                        </a:rPr>
                        <a:t>Consideraciones:</a:t>
                      </a:r>
                    </a:p>
                    <a:p>
                      <a:pPr marL="171450" indent="-171450" algn="just">
                        <a:spcBef>
                          <a:spcPts val="1200"/>
                        </a:spcBef>
                        <a:spcAft>
                          <a:spcPts val="1200"/>
                        </a:spcAft>
                        <a:buFont typeface="Arial" panose="020B0604020202020204" pitchFamily="34" charset="0"/>
                        <a:buChar char="•"/>
                      </a:pPr>
                      <a:r>
                        <a:rPr lang="es-ES_tradnl" sz="1200" dirty="0" smtClean="0">
                          <a:latin typeface="Arial" panose="020B0604020202020204" pitchFamily="34" charset="0"/>
                          <a:cs typeface="Arial" panose="020B0604020202020204" pitchFamily="34" charset="0"/>
                        </a:rPr>
                        <a:t>En</a:t>
                      </a:r>
                      <a:r>
                        <a:rPr lang="es-ES_tradnl" sz="1200" baseline="0" dirty="0" smtClean="0">
                          <a:latin typeface="Arial" panose="020B0604020202020204" pitchFamily="34" charset="0"/>
                          <a:cs typeface="Arial" panose="020B0604020202020204" pitchFamily="34" charset="0"/>
                        </a:rPr>
                        <a:t> el caso de aquellos centros que han hecho una renovación parcial en 2021/2022, hasta un 0,5% de reposición en la parte que se ha renovado.</a:t>
                      </a:r>
                    </a:p>
                    <a:p>
                      <a:pPr marL="171450" indent="-171450" algn="just">
                        <a:spcBef>
                          <a:spcPts val="1200"/>
                        </a:spcBef>
                        <a:spcAft>
                          <a:spcPts val="1200"/>
                        </a:spcAft>
                        <a:buFont typeface="Arial" panose="020B0604020202020204" pitchFamily="34" charset="0"/>
                        <a:buChar char="•"/>
                      </a:pPr>
                      <a:r>
                        <a:rPr lang="es-ES_tradnl" sz="1200" baseline="0" dirty="0" smtClean="0">
                          <a:latin typeface="Arial" panose="020B0604020202020204" pitchFamily="34" charset="0"/>
                          <a:cs typeface="Arial" panose="020B0604020202020204" pitchFamily="34" charset="0"/>
                        </a:rPr>
                        <a:t>En aquellos centros que opten por una renovación parcial para el curso 2022/2023, se admitirá hasta un 8% de reposición en el primer año, de los libros que no se hayan renovado.</a:t>
                      </a:r>
                      <a:endParaRPr lang="es-ES" sz="1200" dirty="0">
                        <a:latin typeface="Arial" panose="020B0604020202020204" pitchFamily="34" charset="0"/>
                        <a:cs typeface="Arial" panose="020B0604020202020204" pitchFamily="34" charset="0"/>
                      </a:endParaRPr>
                    </a:p>
                  </a:txBody>
                  <a:tcPr/>
                </a:tc>
                <a:tc>
                  <a:txBody>
                    <a:bodyPr/>
                    <a:lstStyle/>
                    <a:p>
                      <a:pPr marL="171450" indent="-171450" algn="just">
                        <a:spcBef>
                          <a:spcPts val="1200"/>
                        </a:spcBef>
                        <a:spcAft>
                          <a:spcPts val="1200"/>
                        </a:spcAft>
                        <a:buFont typeface="Arial" panose="020B0604020202020204" pitchFamily="34" charset="0"/>
                        <a:buChar char="•"/>
                      </a:pPr>
                      <a:r>
                        <a:rPr lang="es-ES_tradnl" sz="1200" dirty="0" smtClean="0">
                          <a:latin typeface="Arial" panose="020B0604020202020204" pitchFamily="34" charset="0"/>
                          <a:cs typeface="Arial" panose="020B0604020202020204" pitchFamily="34" charset="0"/>
                        </a:rPr>
                        <a:t>En</a:t>
                      </a:r>
                      <a:r>
                        <a:rPr lang="es-ES_tradnl" sz="1200" baseline="0" dirty="0" smtClean="0">
                          <a:latin typeface="Arial" panose="020B0604020202020204" pitchFamily="34" charset="0"/>
                          <a:cs typeface="Arial" panose="020B0604020202020204" pitchFamily="34" charset="0"/>
                        </a:rPr>
                        <a:t> el caso de que se esté todavía con lotes en vigor de menos de 5 años, únicamente cabe un pequeño porcentaje de reposición por deterioro de un 0,5%.</a:t>
                      </a:r>
                    </a:p>
                    <a:p>
                      <a:pPr marL="171450" indent="-171450" algn="just">
                        <a:spcBef>
                          <a:spcPts val="1200"/>
                        </a:spcBef>
                        <a:spcAft>
                          <a:spcPts val="1200"/>
                        </a:spcAft>
                        <a:buFont typeface="Arial" panose="020B0604020202020204" pitchFamily="34" charset="0"/>
                        <a:buChar char="•"/>
                      </a:pPr>
                      <a:r>
                        <a:rPr lang="es-ES_tradnl" sz="1200" baseline="0" dirty="0" smtClean="0">
                          <a:latin typeface="Arial" panose="020B0604020202020204" pitchFamily="34" charset="0"/>
                          <a:cs typeface="Arial" panose="020B0604020202020204" pitchFamily="34" charset="0"/>
                        </a:rPr>
                        <a:t>En el caso de lotes de más de cinco años, el porcentaje de reposición máximo será, como en cursos anteriores, del 25%.</a:t>
                      </a:r>
                      <a:endParaRPr lang="es-E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00209263"/>
                  </a:ext>
                </a:extLst>
              </a:tr>
            </a:tbl>
          </a:graphicData>
        </a:graphic>
      </p:graphicFrame>
      <p:sp>
        <p:nvSpPr>
          <p:cNvPr id="2" name="CuadroTexto 1"/>
          <p:cNvSpPr txBox="1"/>
          <p:nvPr/>
        </p:nvSpPr>
        <p:spPr>
          <a:xfrm>
            <a:off x="3464170" y="5055577"/>
            <a:ext cx="5767754" cy="1231106"/>
          </a:xfrm>
          <a:prstGeom prst="rect">
            <a:avLst/>
          </a:prstGeom>
          <a:solidFill>
            <a:schemeClr val="accent4">
              <a:lumMod val="40000"/>
              <a:lumOff val="60000"/>
            </a:schemeClr>
          </a:solidFill>
          <a:ln w="28575">
            <a:solidFill>
              <a:schemeClr val="accent4"/>
            </a:solidFill>
          </a:ln>
        </p:spPr>
        <p:txBody>
          <a:bodyPr wrap="square" rtlCol="0">
            <a:spAutoFit/>
          </a:bodyPr>
          <a:lstStyle/>
          <a:p>
            <a:r>
              <a:rPr lang="es-ES_tradnl" sz="1400" b="1" u="sng" dirty="0">
                <a:latin typeface="Arial" panose="020B0604020202020204" pitchFamily="34" charset="0"/>
                <a:cs typeface="Arial" panose="020B0604020202020204" pitchFamily="34" charset="0"/>
              </a:rPr>
              <a:t>Opción elegida</a:t>
            </a:r>
            <a:r>
              <a:rPr lang="es-ES_tradnl" sz="1400" dirty="0">
                <a:latin typeface="Arial" panose="020B0604020202020204" pitchFamily="34" charset="0"/>
                <a:cs typeface="Arial" panose="020B0604020202020204" pitchFamily="34" charset="0"/>
              </a:rPr>
              <a:t>, a todos aquellos centros que estén </a:t>
            </a:r>
            <a:r>
              <a:rPr lang="es-ES_tradnl" sz="1400" dirty="0" smtClean="0">
                <a:latin typeface="Arial" panose="020B0604020202020204" pitchFamily="34" charset="0"/>
                <a:cs typeface="Arial" panose="020B0604020202020204" pitchFamily="34" charset="0"/>
              </a:rPr>
              <a:t>con lotes de más de 5 años, </a:t>
            </a:r>
            <a:r>
              <a:rPr lang="es-ES_tradnl" sz="1400" dirty="0">
                <a:latin typeface="Arial" panose="020B0604020202020204" pitchFamily="34" charset="0"/>
                <a:cs typeface="Arial" panose="020B0604020202020204" pitchFamily="34" charset="0"/>
              </a:rPr>
              <a:t>en el mes de </a:t>
            </a:r>
            <a:r>
              <a:rPr lang="es-ES_tradnl" sz="1400" dirty="0" smtClean="0">
                <a:latin typeface="Arial" panose="020B0604020202020204" pitchFamily="34" charset="0"/>
                <a:cs typeface="Arial" panose="020B0604020202020204" pitchFamily="34" charset="0"/>
              </a:rPr>
              <a:t>abril, </a:t>
            </a:r>
            <a:r>
              <a:rPr lang="es-ES_tradnl" sz="1400" dirty="0">
                <a:latin typeface="Arial" panose="020B0604020202020204" pitchFamily="34" charset="0"/>
                <a:cs typeface="Arial" panose="020B0604020202020204" pitchFamily="34" charset="0"/>
              </a:rPr>
              <a:t>se </a:t>
            </a:r>
            <a:r>
              <a:rPr lang="es-ES_tradnl" sz="1400" dirty="0" smtClean="0">
                <a:latin typeface="Arial" panose="020B0604020202020204" pitchFamily="34" charset="0"/>
                <a:cs typeface="Arial" panose="020B0604020202020204" pitchFamily="34" charset="0"/>
              </a:rPr>
              <a:t>les envía </a:t>
            </a:r>
            <a:r>
              <a:rPr lang="es-ES_tradnl" sz="1400" dirty="0">
                <a:latin typeface="Arial" panose="020B0604020202020204" pitchFamily="34" charset="0"/>
                <a:cs typeface="Arial" panose="020B0604020202020204" pitchFamily="34" charset="0"/>
              </a:rPr>
              <a:t>el documento de “opción elegida” para que indiquen si van a </a:t>
            </a:r>
            <a:r>
              <a:rPr lang="es-ES_tradnl" sz="1400" dirty="0" smtClean="0">
                <a:latin typeface="Arial" panose="020B0604020202020204" pitchFamily="34" charset="0"/>
                <a:cs typeface="Arial" panose="020B0604020202020204" pitchFamily="34" charset="0"/>
              </a:rPr>
              <a:t>renovar, renovar parcialmente o </a:t>
            </a:r>
            <a:r>
              <a:rPr lang="es-ES_tradnl" sz="1400" dirty="0">
                <a:latin typeface="Arial" panose="020B0604020202020204" pitchFamily="34" charset="0"/>
                <a:cs typeface="Arial" panose="020B0604020202020204" pitchFamily="34" charset="0"/>
              </a:rPr>
              <a:t>continuar con lotes </a:t>
            </a:r>
            <a:r>
              <a:rPr lang="es-ES_tradnl" sz="1400" dirty="0" smtClean="0">
                <a:latin typeface="Arial" panose="020B0604020202020204" pitchFamily="34" charset="0"/>
                <a:cs typeface="Arial" panose="020B0604020202020204" pitchFamily="34" charset="0"/>
              </a:rPr>
              <a:t>viejos (reposición).</a:t>
            </a:r>
            <a:endParaRPr lang="es-ES" sz="1400" dirty="0">
              <a:latin typeface="Arial" panose="020B0604020202020204" pitchFamily="34" charset="0"/>
              <a:cs typeface="Arial" panose="020B0604020202020204" pitchFamily="34" charset="0"/>
            </a:endParaRPr>
          </a:p>
          <a:p>
            <a:endParaRPr lang="es-ES" dirty="0"/>
          </a:p>
        </p:txBody>
      </p:sp>
    </p:spTree>
    <p:extLst>
      <p:ext uri="{BB962C8B-B14F-4D97-AF65-F5344CB8AC3E}">
        <p14:creationId xmlns:p14="http://schemas.microsoft.com/office/powerpoint/2010/main" val="3250064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2607732"/>
            <a:ext cx="9601196" cy="3268135"/>
          </a:xfrm>
        </p:spPr>
        <p:txBody>
          <a:bodyPr>
            <a:normAutofit/>
          </a:bodyPr>
          <a:lstStyle/>
          <a:p>
            <a:pPr algn="just"/>
            <a:r>
              <a:rPr lang="es-ES" sz="1200" dirty="0" smtClean="0">
                <a:latin typeface="Arial" panose="020B0604020202020204" pitchFamily="34" charset="0"/>
                <a:cs typeface="Arial" panose="020B0604020202020204" pitchFamily="34" charset="0"/>
              </a:rPr>
              <a:t>Como en el caso del alumnado de 1º y 2º de Educación Primaria, en </a:t>
            </a:r>
            <a:r>
              <a:rPr lang="es-ES" sz="1200" dirty="0">
                <a:latin typeface="Arial" panose="020B0604020202020204" pitchFamily="34" charset="0"/>
                <a:cs typeface="Arial" panose="020B0604020202020204" pitchFamily="34" charset="0"/>
              </a:rPr>
              <a:t>el caso de que no sea posible el mantenimiento de los mismos libros de texto, el centro podrá decidir entre los siguientes destinos para los mismos</a:t>
            </a:r>
            <a:r>
              <a:rPr lang="es-ES" sz="1200" dirty="0" smtClean="0">
                <a:latin typeface="Arial" panose="020B0604020202020204" pitchFamily="34" charset="0"/>
                <a:cs typeface="Arial" panose="020B0604020202020204" pitchFamily="34" charset="0"/>
              </a:rPr>
              <a:t>:</a:t>
            </a:r>
            <a:endParaRPr lang="es-ES" sz="1200" dirty="0">
              <a:latin typeface="Arial" panose="020B0604020202020204" pitchFamily="34" charset="0"/>
              <a:cs typeface="Arial" panose="020B0604020202020204" pitchFamily="34" charset="0"/>
            </a:endParaRPr>
          </a:p>
          <a:p>
            <a:pPr marL="804863" lvl="2" indent="-177800"/>
            <a:r>
              <a:rPr lang="es-ES" sz="1050" dirty="0">
                <a:latin typeface="Arial" panose="020B0604020202020204" pitchFamily="34" charset="0"/>
                <a:cs typeface="Arial" panose="020B0604020202020204" pitchFamily="34" charset="0"/>
              </a:rPr>
              <a:t>Dejárselos al alumnado.</a:t>
            </a:r>
          </a:p>
          <a:p>
            <a:pPr marL="804863" lvl="2" indent="-177800"/>
            <a:r>
              <a:rPr lang="es-ES" sz="1050" dirty="0">
                <a:latin typeface="Arial" panose="020B0604020202020204" pitchFamily="34" charset="0"/>
                <a:cs typeface="Arial" panose="020B0604020202020204" pitchFamily="34" charset="0"/>
              </a:rPr>
              <a:t>Reutilización dentro del centro (biblioteca, uso común</a:t>
            </a:r>
            <a:r>
              <a:rPr lang="es-ES" sz="1050" dirty="0" smtClean="0">
                <a:latin typeface="Arial" panose="020B0604020202020204" pitchFamily="34" charset="0"/>
                <a:cs typeface="Arial" panose="020B0604020202020204" pitchFamily="34" charset="0"/>
              </a:rPr>
              <a:t>…)</a:t>
            </a:r>
            <a:endParaRPr lang="es-ES" sz="1050" dirty="0">
              <a:latin typeface="Arial" panose="020B0604020202020204" pitchFamily="34" charset="0"/>
              <a:cs typeface="Arial" panose="020B0604020202020204" pitchFamily="34" charset="0"/>
            </a:endParaRPr>
          </a:p>
          <a:p>
            <a:pPr marL="804863" lvl="2" indent="-177800"/>
            <a:r>
              <a:rPr lang="es-ES" sz="1050" dirty="0">
                <a:latin typeface="Arial" panose="020B0604020202020204" pitchFamily="34" charset="0"/>
                <a:cs typeface="Arial" panose="020B0604020202020204" pitchFamily="34" charset="0"/>
              </a:rPr>
              <a:t>Reciclaje de los libros de texto a través de las respectivas Mancomunidades (se deberá proceder a quitar, en primer lugar, el forro del libro y la página que contenga los datos identificativos de los alumnos</a:t>
            </a:r>
            <a:r>
              <a:rPr lang="es-ES" sz="1050" dirty="0" smtClean="0">
                <a:latin typeface="Arial" panose="020B0604020202020204" pitchFamily="34" charset="0"/>
                <a:cs typeface="Arial" panose="020B0604020202020204" pitchFamily="34" charset="0"/>
              </a:rPr>
              <a:t>)</a:t>
            </a:r>
            <a:endParaRPr lang="es-ES" sz="1050" dirty="0">
              <a:latin typeface="Arial" panose="020B0604020202020204" pitchFamily="34" charset="0"/>
              <a:cs typeface="Arial" panose="020B0604020202020204" pitchFamily="34" charset="0"/>
            </a:endParaRPr>
          </a:p>
          <a:p>
            <a:pPr marL="804863" lvl="2" indent="-177800"/>
            <a:endParaRPr lang="es-ES_tradnl" sz="1050" dirty="0" smtClean="0">
              <a:latin typeface="Arial" panose="020B0604020202020204" pitchFamily="34" charset="0"/>
              <a:cs typeface="Arial" panose="020B0604020202020204" pitchFamily="34" charset="0"/>
            </a:endParaRPr>
          </a:p>
          <a:p>
            <a:pPr marL="627063" lvl="2" indent="0">
              <a:buNone/>
            </a:pPr>
            <a:endParaRPr lang="es-ES_tradnl" sz="1050" dirty="0" smtClean="0">
              <a:latin typeface="Arial" panose="020B0604020202020204" pitchFamily="34" charset="0"/>
              <a:cs typeface="Arial" panose="020B0604020202020204" pitchFamily="34" charset="0"/>
            </a:endParaRPr>
          </a:p>
        </p:txBody>
      </p:sp>
      <p:sp>
        <p:nvSpPr>
          <p:cNvPr id="5" name="Rectángulo redondeado 4"/>
          <p:cNvSpPr/>
          <p:nvPr/>
        </p:nvSpPr>
        <p:spPr>
          <a:xfrm>
            <a:off x="1854200" y="4241800"/>
            <a:ext cx="8458200" cy="14139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050" b="1" dirty="0">
                <a:solidFill>
                  <a:schemeClr val="bg1"/>
                </a:solidFill>
                <a:latin typeface="Arial" panose="020B0604020202020204" pitchFamily="34" charset="0"/>
                <a:cs typeface="Arial" panose="020B0604020202020204" pitchFamily="34" charset="0"/>
              </a:rPr>
              <a:t>NOTA IMPORTANTE CON RESPECTO A ESTE PUNTO</a:t>
            </a:r>
            <a:r>
              <a:rPr lang="es-ES" sz="1050" dirty="0">
                <a:solidFill>
                  <a:schemeClr val="bg1"/>
                </a:solidFill>
                <a:latin typeface="Arial" panose="020B0604020202020204" pitchFamily="34" charset="0"/>
                <a:cs typeface="Arial" panose="020B0604020202020204" pitchFamily="34" charset="0"/>
              </a:rPr>
              <a:t>: </a:t>
            </a:r>
            <a:endParaRPr lang="es-ES" sz="1050" dirty="0" smtClean="0">
              <a:solidFill>
                <a:schemeClr val="bg1"/>
              </a:solidFill>
              <a:latin typeface="Arial" panose="020B0604020202020204" pitchFamily="34" charset="0"/>
              <a:cs typeface="Arial" panose="020B0604020202020204" pitchFamily="34" charset="0"/>
            </a:endParaRPr>
          </a:p>
          <a:p>
            <a:pPr algn="ctr"/>
            <a:r>
              <a:rPr lang="es-ES" sz="1050" dirty="0" smtClean="0">
                <a:solidFill>
                  <a:schemeClr val="bg1"/>
                </a:solidFill>
                <a:latin typeface="Arial" panose="020B0604020202020204" pitchFamily="34" charset="0"/>
                <a:cs typeface="Arial" panose="020B0604020202020204" pitchFamily="34" charset="0"/>
              </a:rPr>
              <a:t>solo </a:t>
            </a:r>
            <a:r>
              <a:rPr lang="es-ES" sz="1050" dirty="0">
                <a:solidFill>
                  <a:schemeClr val="bg1"/>
                </a:solidFill>
                <a:latin typeface="Arial" panose="020B0604020202020204" pitchFamily="34" charset="0"/>
                <a:cs typeface="Arial" panose="020B0604020202020204" pitchFamily="34" charset="0"/>
              </a:rPr>
              <a:t>han tenido que enviar el documento de “la opción elegida” los centros que en algún curso tenían lotes de más de 5 años y los centros que este año han hecho su quinto año. A esos centros ya se les ha solicitado la Opción Elegida por correo electrónico; por lo tanto, los centros que no han recibido ese correo solicitándoles “la opción elegida” es porque están con lotes nuevos (es decir de menos de 5 años en todos los cursos) y no nos tienen que enviar nada</a:t>
            </a:r>
          </a:p>
        </p:txBody>
      </p:sp>
    </p:spTree>
    <p:extLst>
      <p:ext uri="{BB962C8B-B14F-4D97-AF65-F5344CB8AC3E}">
        <p14:creationId xmlns:p14="http://schemas.microsoft.com/office/powerpoint/2010/main" val="36400221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ES_tradnl" sz="1600" b="1" u="sng" dirty="0" smtClean="0">
                <a:latin typeface="Arial" panose="020B0604020202020204" pitchFamily="34" charset="0"/>
                <a:cs typeface="Arial" panose="020B0604020202020204" pitchFamily="34" charset="0"/>
              </a:rPr>
              <a:t>Porcentajes de la aportación del Programa de Gratuidad:</a:t>
            </a:r>
          </a:p>
          <a:p>
            <a:pPr marL="0" indent="0">
              <a:buNone/>
            </a:pPr>
            <a:endParaRPr lang="es-ES" sz="1800" b="1" u="sng" dirty="0">
              <a:latin typeface="Arial" panose="020B0604020202020204" pitchFamily="34" charset="0"/>
              <a:cs typeface="Arial" panose="020B0604020202020204" pitchFamily="34" charset="0"/>
            </a:endParaRPr>
          </a:p>
        </p:txBody>
      </p:sp>
      <p:graphicFrame>
        <p:nvGraphicFramePr>
          <p:cNvPr id="4" name="Tabla 3"/>
          <p:cNvGraphicFramePr>
            <a:graphicFrameLocks noGrp="1"/>
          </p:cNvGraphicFramePr>
          <p:nvPr>
            <p:extLst>
              <p:ext uri="{D42A27DB-BD31-4B8C-83A1-F6EECF244321}">
                <p14:modId xmlns:p14="http://schemas.microsoft.com/office/powerpoint/2010/main" val="154805153"/>
              </p:ext>
            </p:extLst>
          </p:nvPr>
        </p:nvGraphicFramePr>
        <p:xfrm>
          <a:off x="2391510" y="3030821"/>
          <a:ext cx="6963505" cy="2524125"/>
        </p:xfrm>
        <a:graphic>
          <a:graphicData uri="http://schemas.openxmlformats.org/drawingml/2006/table">
            <a:tbl>
              <a:tblPr>
                <a:tableStyleId>{5C22544A-7EE6-4342-B048-85BDC9FD1C3A}</a:tableStyleId>
              </a:tblPr>
              <a:tblGrid>
                <a:gridCol w="1865925">
                  <a:extLst>
                    <a:ext uri="{9D8B030D-6E8A-4147-A177-3AD203B41FA5}">
                      <a16:colId xmlns:a16="http://schemas.microsoft.com/office/drawing/2014/main" val="3376011333"/>
                    </a:ext>
                  </a:extLst>
                </a:gridCol>
                <a:gridCol w="1621549">
                  <a:extLst>
                    <a:ext uri="{9D8B030D-6E8A-4147-A177-3AD203B41FA5}">
                      <a16:colId xmlns:a16="http://schemas.microsoft.com/office/drawing/2014/main" val="3521129384"/>
                    </a:ext>
                  </a:extLst>
                </a:gridCol>
                <a:gridCol w="1738424">
                  <a:extLst>
                    <a:ext uri="{9D8B030D-6E8A-4147-A177-3AD203B41FA5}">
                      <a16:colId xmlns:a16="http://schemas.microsoft.com/office/drawing/2014/main" val="4077043685"/>
                    </a:ext>
                  </a:extLst>
                </a:gridCol>
                <a:gridCol w="1737607">
                  <a:extLst>
                    <a:ext uri="{9D8B030D-6E8A-4147-A177-3AD203B41FA5}">
                      <a16:colId xmlns:a16="http://schemas.microsoft.com/office/drawing/2014/main" val="4080331607"/>
                    </a:ext>
                  </a:extLst>
                </a:gridCol>
              </a:tblGrid>
              <a:tr h="171450">
                <a:tc gridSpan="2">
                  <a:txBody>
                    <a:bodyPr/>
                    <a:lstStyle/>
                    <a:p>
                      <a:pPr algn="ctr">
                        <a:lnSpc>
                          <a:spcPts val="1800"/>
                        </a:lnSpc>
                        <a:spcAft>
                          <a:spcPts val="0"/>
                        </a:spcAft>
                      </a:pPr>
                      <a:r>
                        <a:rPr lang="es-ES" sz="1200" b="1" dirty="0">
                          <a:effectLst/>
                          <a:latin typeface="Arial" panose="020B0604020202020204" pitchFamily="34" charset="0"/>
                          <a:cs typeface="Arial" panose="020B0604020202020204" pitchFamily="34" charset="0"/>
                        </a:rPr>
                        <a:t>EDUCACIÓN </a:t>
                      </a:r>
                      <a:r>
                        <a:rPr lang="es-ES" sz="1200" b="1" dirty="0" smtClean="0">
                          <a:effectLst/>
                          <a:latin typeface="Arial" panose="020B0604020202020204" pitchFamily="34" charset="0"/>
                          <a:cs typeface="Arial" panose="020B0604020202020204" pitchFamily="34" charset="0"/>
                        </a:rPr>
                        <a:t>PRIMARIA</a:t>
                      </a:r>
                    </a:p>
                    <a:p>
                      <a:pPr algn="ctr">
                        <a:lnSpc>
                          <a:spcPts val="1800"/>
                        </a:lnSpc>
                        <a:spcAft>
                          <a:spcPts val="0"/>
                        </a:spcAft>
                      </a:pPr>
                      <a:r>
                        <a:rPr lang="es-ES_tradnl" sz="1200" b="1" dirty="0" smtClean="0">
                          <a:effectLst/>
                          <a:latin typeface="Arial" panose="020B0604020202020204" pitchFamily="34" charset="0"/>
                          <a:ea typeface="Times New Roman" panose="02020603050405020304" pitchFamily="18" charset="0"/>
                          <a:cs typeface="Arial" panose="020B0604020202020204" pitchFamily="34" charset="0"/>
                        </a:rPr>
                        <a:t>CICLOS</a:t>
                      </a:r>
                      <a:r>
                        <a:rPr lang="es-ES_tradnl" sz="1200" b="1" baseline="0" dirty="0" smtClean="0">
                          <a:effectLst/>
                          <a:latin typeface="Arial" panose="020B0604020202020204" pitchFamily="34" charset="0"/>
                          <a:ea typeface="Times New Roman" panose="02020603050405020304" pitchFamily="18" charset="0"/>
                          <a:cs typeface="Arial" panose="020B0604020202020204" pitchFamily="34" charset="0"/>
                        </a:rPr>
                        <a:t> FORMATIVOS DE GRADO BÁSICO</a:t>
                      </a:r>
                      <a:endParaRPr lang="es-ES"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hMerge="1">
                  <a:txBody>
                    <a:bodyPr/>
                    <a:lstStyle/>
                    <a:p>
                      <a:endParaRPr lang="es-ES"/>
                    </a:p>
                  </a:txBody>
                  <a:tcPr/>
                </a:tc>
                <a:tc gridSpan="2">
                  <a:txBody>
                    <a:bodyPr/>
                    <a:lstStyle/>
                    <a:p>
                      <a:pPr algn="ctr">
                        <a:lnSpc>
                          <a:spcPts val="1800"/>
                        </a:lnSpc>
                        <a:spcAft>
                          <a:spcPts val="0"/>
                        </a:spcAft>
                      </a:pPr>
                      <a:r>
                        <a:rPr lang="es-ES" sz="1200" b="1" dirty="0" smtClean="0">
                          <a:effectLst/>
                          <a:latin typeface="Arial" panose="020B0604020202020204" pitchFamily="34" charset="0"/>
                          <a:cs typeface="Arial" panose="020B0604020202020204" pitchFamily="34" charset="0"/>
                        </a:rPr>
                        <a:t>ESO</a:t>
                      </a:r>
                    </a:p>
                    <a:p>
                      <a:pPr algn="ctr">
                        <a:lnSpc>
                          <a:spcPts val="1800"/>
                        </a:lnSpc>
                        <a:spcAft>
                          <a:spcPts val="0"/>
                        </a:spcAft>
                      </a:pPr>
                      <a:endParaRPr lang="es-ES" sz="1000" b="1"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hMerge="1">
                  <a:txBody>
                    <a:bodyPr/>
                    <a:lstStyle/>
                    <a:p>
                      <a:endParaRPr lang="es-ES"/>
                    </a:p>
                  </a:txBody>
                  <a:tcPr/>
                </a:tc>
                <a:extLst>
                  <a:ext uri="{0D108BD9-81ED-4DB2-BD59-A6C34878D82A}">
                    <a16:rowId xmlns:a16="http://schemas.microsoft.com/office/drawing/2014/main" val="3669359387"/>
                  </a:ext>
                </a:extLst>
              </a:tr>
              <a:tr h="466725">
                <a:tc>
                  <a:txBody>
                    <a:bodyPr/>
                    <a:lstStyle/>
                    <a:p>
                      <a:pPr algn="ctr">
                        <a:lnSpc>
                          <a:spcPct val="100000"/>
                        </a:lnSpc>
                        <a:spcAft>
                          <a:spcPts val="0"/>
                        </a:spcAft>
                      </a:pPr>
                      <a:r>
                        <a:rPr lang="es-ES" sz="1200" dirty="0">
                          <a:effectLst/>
                          <a:latin typeface="Arial" panose="020B0604020202020204" pitchFamily="34" charset="0"/>
                          <a:cs typeface="Arial" panose="020B0604020202020204" pitchFamily="34" charset="0"/>
                        </a:rPr>
                        <a:t>NÚMERO DE LIBROS ELEGIDOS</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0000"/>
                        </a:lnSpc>
                        <a:spcAft>
                          <a:spcPts val="0"/>
                        </a:spcAft>
                      </a:pPr>
                      <a:r>
                        <a:rPr lang="es-ES" sz="1200" dirty="0">
                          <a:effectLst/>
                          <a:latin typeface="Arial" panose="020B0604020202020204" pitchFamily="34" charset="0"/>
                          <a:cs typeface="Arial" panose="020B0604020202020204" pitchFamily="34" charset="0"/>
                        </a:rPr>
                        <a:t>PORCENTAJE DE LA APORTACIÓN</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0000"/>
                        </a:lnSpc>
                        <a:spcAft>
                          <a:spcPts val="0"/>
                        </a:spcAft>
                      </a:pPr>
                      <a:r>
                        <a:rPr lang="es-ES" sz="1200" dirty="0">
                          <a:effectLst/>
                          <a:latin typeface="Arial" panose="020B0604020202020204" pitchFamily="34" charset="0"/>
                          <a:cs typeface="Arial" panose="020B0604020202020204" pitchFamily="34" charset="0"/>
                        </a:rPr>
                        <a:t>NÚMERO DE LIBROS ELEGIDOS</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ct val="100000"/>
                        </a:lnSpc>
                        <a:spcAft>
                          <a:spcPts val="0"/>
                        </a:spcAft>
                      </a:pPr>
                      <a:r>
                        <a:rPr lang="es-ES" sz="1200" dirty="0">
                          <a:effectLst/>
                          <a:latin typeface="Arial" panose="020B0604020202020204" pitchFamily="34" charset="0"/>
                          <a:cs typeface="Arial" panose="020B0604020202020204" pitchFamily="34" charset="0"/>
                        </a:rPr>
                        <a:t>PORCENTAJE DE LA APORTACIÓN</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294108221"/>
                  </a:ext>
                </a:extLst>
              </a:tr>
              <a:tr h="171450">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1</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20%</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1</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14%</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836736420"/>
                  </a:ext>
                </a:extLst>
              </a:tr>
              <a:tr h="171450">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2</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40%</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2</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29%</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235424619"/>
                  </a:ext>
                </a:extLst>
              </a:tr>
              <a:tr h="171450">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3</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60%</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3</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43%</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2520811216"/>
                  </a:ext>
                </a:extLst>
              </a:tr>
              <a:tr h="171450">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4</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80%</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4</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57%</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773177224"/>
                  </a:ext>
                </a:extLst>
              </a:tr>
              <a:tr h="171450">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5 o más</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100%</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5</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71%</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43409427"/>
                  </a:ext>
                </a:extLst>
              </a:tr>
              <a:tr h="171450">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 </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 </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6</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86%</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645721428"/>
                  </a:ext>
                </a:extLst>
              </a:tr>
              <a:tr h="171450">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 </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 </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7 o más</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tc>
                  <a:txBody>
                    <a:bodyPr/>
                    <a:lstStyle/>
                    <a:p>
                      <a:pPr algn="ctr">
                        <a:lnSpc>
                          <a:spcPts val="1800"/>
                        </a:lnSpc>
                        <a:spcAft>
                          <a:spcPts val="0"/>
                        </a:spcAft>
                      </a:pPr>
                      <a:r>
                        <a:rPr lang="es-ES" sz="1200" dirty="0">
                          <a:effectLst/>
                          <a:latin typeface="Arial" panose="020B0604020202020204" pitchFamily="34" charset="0"/>
                          <a:cs typeface="Arial" panose="020B0604020202020204" pitchFamily="34" charset="0"/>
                        </a:rPr>
                        <a:t>100%</a:t>
                      </a:r>
                      <a:endParaRPr lang="es-ES" sz="1000" dirty="0">
                        <a:effectLst/>
                        <a:latin typeface="Arial" panose="020B0604020202020204" pitchFamily="34" charset="0"/>
                        <a:ea typeface="Times New Roman" panose="02020603050405020304" pitchFamily="18" charset="0"/>
                        <a:cs typeface="Arial" panose="020B0604020202020204" pitchFamily="34" charset="0"/>
                      </a:endParaRPr>
                    </a:p>
                  </a:txBody>
                  <a:tcPr marL="44450" marR="44450" marT="0" marB="0" anchor="b"/>
                </a:tc>
                <a:extLst>
                  <a:ext uri="{0D108BD9-81ED-4DB2-BD59-A6C34878D82A}">
                    <a16:rowId xmlns:a16="http://schemas.microsoft.com/office/drawing/2014/main" val="1204673479"/>
                  </a:ext>
                </a:extLst>
              </a:tr>
            </a:tbl>
          </a:graphicData>
        </a:graphic>
      </p:graphicFrame>
    </p:spTree>
    <p:extLst>
      <p:ext uri="{BB962C8B-B14F-4D97-AF65-F5344CB8AC3E}">
        <p14:creationId xmlns:p14="http://schemas.microsoft.com/office/powerpoint/2010/main" val="1874800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354668" y="2506132"/>
            <a:ext cx="9601196" cy="3268135"/>
          </a:xfrm>
        </p:spPr>
        <p:txBody>
          <a:bodyPr>
            <a:normAutofit fontScale="92500"/>
          </a:bodyPr>
          <a:lstStyle/>
          <a:p>
            <a:r>
              <a:rPr lang="es-ES" sz="1500" b="1" u="sng" dirty="0">
                <a:latin typeface="Arial" panose="020B0604020202020204" pitchFamily="34" charset="0"/>
                <a:cs typeface="Arial" panose="020B0604020202020204" pitchFamily="34" charset="0"/>
              </a:rPr>
              <a:t>Alumnado </a:t>
            </a:r>
            <a:r>
              <a:rPr lang="es-ES" sz="1500" b="1" u="sng" dirty="0" smtClean="0">
                <a:latin typeface="Arial" panose="020B0604020202020204" pitchFamily="34" charset="0"/>
                <a:cs typeface="Arial" panose="020B0604020202020204" pitchFamily="34" charset="0"/>
              </a:rPr>
              <a:t>con necesidades educativas especiales, diagnosticado como tal:</a:t>
            </a:r>
            <a:endParaRPr lang="es-ES" sz="1500" dirty="0">
              <a:latin typeface="Arial" panose="020B0604020202020204" pitchFamily="34" charset="0"/>
              <a:cs typeface="Arial" panose="020B0604020202020204" pitchFamily="34" charset="0"/>
            </a:endParaRPr>
          </a:p>
          <a:p>
            <a:pPr marL="536575" indent="-176213" algn="just"/>
            <a:r>
              <a:rPr lang="es-ES" sz="1500" dirty="0">
                <a:latin typeface="Arial" panose="020B0604020202020204" pitchFamily="34" charset="0"/>
                <a:cs typeface="Arial" panose="020B0604020202020204" pitchFamily="34" charset="0"/>
              </a:rPr>
              <a:t>Debido a que el alumnado con necesidades educativas especiales (en adelante NEE), presenta circunstancias muy diversas, y que a todas ellas debe dar cumplida respuesta el Programa de Gratuidad, se establece para este alumnado, que esté diagnosticado como tal y que utilice material adaptado, para el curso </a:t>
            </a:r>
            <a:r>
              <a:rPr lang="es-ES" sz="1500" dirty="0" smtClean="0">
                <a:latin typeface="Arial" panose="020B0604020202020204" pitchFamily="34" charset="0"/>
                <a:cs typeface="Arial" panose="020B0604020202020204" pitchFamily="34" charset="0"/>
              </a:rPr>
              <a:t>2022/2023 </a:t>
            </a:r>
            <a:r>
              <a:rPr lang="es-ES" sz="1500" dirty="0">
                <a:latin typeface="Arial" panose="020B0604020202020204" pitchFamily="34" charset="0"/>
                <a:cs typeface="Arial" panose="020B0604020202020204" pitchFamily="34" charset="0"/>
              </a:rPr>
              <a:t>una dotación por alumno independientemente del curso de la enseñanza obligatoria en el que esté matriculado.</a:t>
            </a:r>
          </a:p>
          <a:p>
            <a:pPr marL="536575" indent="-176213" algn="just"/>
            <a:r>
              <a:rPr lang="es-ES" sz="1500" dirty="0">
                <a:latin typeface="Arial" panose="020B0604020202020204" pitchFamily="34" charset="0"/>
                <a:cs typeface="Arial" panose="020B0604020202020204" pitchFamily="34" charset="0"/>
              </a:rPr>
              <a:t>El alumnado con NEE que utilice el mismo material que sus compañeros, recibirá el mismo tratamiento que estos a los efectos del Programa de Gratuidad. </a:t>
            </a:r>
          </a:p>
          <a:p>
            <a:pPr marL="536575" indent="-176213" algn="just"/>
            <a:r>
              <a:rPr lang="es-ES" sz="1500" dirty="0">
                <a:latin typeface="Arial" panose="020B0604020202020204" pitchFamily="34" charset="0"/>
                <a:cs typeface="Arial" panose="020B0604020202020204" pitchFamily="34" charset="0"/>
              </a:rPr>
              <a:t>El alumnado de NEE matriculado en los cursos de 1º y 2º de Educación Primaria recibirá el mismo tratamiento a efectos de Programa de Gratuidad que el resto de sus compañeros independientemente del material que utilice.</a:t>
            </a:r>
          </a:p>
          <a:p>
            <a:pPr marL="536575" indent="-176213" algn="just"/>
            <a:r>
              <a:rPr lang="es-ES" sz="1500" u="sng" dirty="0">
                <a:latin typeface="Arial" panose="020B0604020202020204" pitchFamily="34" charset="0"/>
                <a:cs typeface="Arial" panose="020B0604020202020204" pitchFamily="34" charset="0"/>
              </a:rPr>
              <a:t>Comunicación al Departamento</a:t>
            </a:r>
            <a:r>
              <a:rPr lang="es-ES" sz="1500" dirty="0">
                <a:latin typeface="Arial" panose="020B0604020202020204" pitchFamily="34" charset="0"/>
                <a:cs typeface="Arial" panose="020B0604020202020204" pitchFamily="34" charset="0"/>
              </a:rPr>
              <a:t>: tanto en los centros públicos como en los centros concertados, esta información se tomará de la aplicación EDUCA, a cuyo efecto, los centros deberán cumplimentar los datos </a:t>
            </a:r>
            <a:r>
              <a:rPr lang="es-ES" sz="1500" b="1" dirty="0">
                <a:latin typeface="Arial" panose="020B0604020202020204" pitchFamily="34" charset="0"/>
                <a:cs typeface="Arial" panose="020B0604020202020204" pitchFamily="34" charset="0"/>
              </a:rPr>
              <a:t>antes del 31 de agosto de </a:t>
            </a:r>
            <a:r>
              <a:rPr lang="es-ES" sz="1500" b="1" dirty="0" smtClean="0">
                <a:latin typeface="Arial" panose="020B0604020202020204" pitchFamily="34" charset="0"/>
                <a:cs typeface="Arial" panose="020B0604020202020204" pitchFamily="34" charset="0"/>
              </a:rPr>
              <a:t>2022:</a:t>
            </a:r>
            <a:r>
              <a:rPr lang="es-ES" sz="1500" dirty="0" smtClean="0">
                <a:latin typeface="Arial" panose="020B0604020202020204" pitchFamily="34" charset="0"/>
                <a:cs typeface="Arial" panose="020B0604020202020204" pitchFamily="34" charset="0"/>
              </a:rPr>
              <a:t> </a:t>
            </a:r>
            <a:r>
              <a:rPr lang="es-ES" sz="1500" i="1" dirty="0">
                <a:latin typeface="Arial" panose="020B0604020202020204" pitchFamily="34" charset="0"/>
                <a:cs typeface="Arial" panose="020B0604020202020204" pitchFamily="34" charset="0"/>
              </a:rPr>
              <a:t>Servicios complementarios &gt; Libros de texto &gt; Renuncias y </a:t>
            </a:r>
            <a:r>
              <a:rPr lang="es-ES" sz="1500" i="1" dirty="0" smtClean="0">
                <a:latin typeface="Arial" panose="020B0604020202020204" pitchFamily="34" charset="0"/>
                <a:cs typeface="Arial" panose="020B0604020202020204" pitchFamily="34" charset="0"/>
              </a:rPr>
              <a:t>NEE (Instrucciones EDUCA 3.2)</a:t>
            </a:r>
            <a:r>
              <a:rPr lang="es-ES" sz="1500" dirty="0" smtClean="0">
                <a:latin typeface="Arial" panose="020B0604020202020204" pitchFamily="34" charset="0"/>
                <a:cs typeface="Arial" panose="020B0604020202020204" pitchFamily="34" charset="0"/>
              </a:rPr>
              <a:t>.</a:t>
            </a:r>
            <a:endParaRPr lang="es-ES" sz="1500" dirty="0">
              <a:latin typeface="Arial" panose="020B0604020202020204" pitchFamily="34" charset="0"/>
              <a:cs typeface="Arial" panose="020B0604020202020204" pitchFamily="34" charset="0"/>
            </a:endParaRPr>
          </a:p>
          <a:p>
            <a:pPr marL="804863" lvl="2" indent="-177800"/>
            <a:endParaRPr lang="es-ES_tradnl" sz="1050" dirty="0" smtClean="0">
              <a:latin typeface="Arial" panose="020B0604020202020204" pitchFamily="34" charset="0"/>
              <a:cs typeface="Arial" panose="020B0604020202020204" pitchFamily="34" charset="0"/>
            </a:endParaRPr>
          </a:p>
          <a:p>
            <a:pPr marL="627063" lvl="2" indent="0">
              <a:buNone/>
            </a:pPr>
            <a:endParaRPr lang="es-ES_tradnl" sz="105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5618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Autofit/>
          </a:bodyPr>
          <a:lstStyle/>
          <a:p>
            <a:pPr marL="449263" indent="-449263" algn="l"/>
            <a:r>
              <a:rPr lang="es-ES_tradnl" sz="2800" dirty="0" smtClean="0">
                <a:latin typeface="Arial" panose="020B0604020202020204" pitchFamily="34" charset="0"/>
                <a:cs typeface="Arial" panose="020B0604020202020204" pitchFamily="34" charset="0"/>
              </a:rPr>
              <a:t>3. RENUNCIA AL PROGRAMA POR PARTE DE LOS REPRESENTATES LEGALES</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p:txBody>
          <a:bodyPr>
            <a:normAutofit/>
          </a:bodyPr>
          <a:lstStyle/>
          <a:p>
            <a:pPr algn="just"/>
            <a:r>
              <a:rPr lang="eu-ES" sz="1400" dirty="0">
                <a:latin typeface="Arial" panose="020B0604020202020204" pitchFamily="34" charset="0"/>
                <a:cs typeface="Arial" panose="020B0604020202020204" pitchFamily="34" charset="0"/>
              </a:rPr>
              <a:t>En</a:t>
            </a:r>
            <a:r>
              <a:rPr lang="es-ES" sz="1400" dirty="0">
                <a:latin typeface="Arial" panose="020B0604020202020204" pitchFamily="34" charset="0"/>
                <a:cs typeface="Arial" panose="020B0604020202020204" pitchFamily="34" charset="0"/>
              </a:rPr>
              <a:t> el caso de que se opte por renunciar al Programa, los representantes legales, independientemente del curso en que esté matriculado el alumno, deberán rellenar el “Documento de renuncia” y entregarlo en el centro en el plazo que por el mismo se les indique.</a:t>
            </a:r>
            <a:endParaRPr lang="es-ES" sz="1400" b="1" dirty="0">
              <a:latin typeface="Arial" panose="020B0604020202020204" pitchFamily="34" charset="0"/>
              <a:cs typeface="Arial" panose="020B0604020202020204" pitchFamily="34" charset="0"/>
            </a:endParaRPr>
          </a:p>
          <a:p>
            <a:pPr algn="just"/>
            <a:r>
              <a:rPr lang="es-ES" sz="1400" dirty="0">
                <a:latin typeface="Arial" panose="020B0604020202020204" pitchFamily="34" charset="0"/>
                <a:cs typeface="Arial" panose="020B0604020202020204" pitchFamily="34" charset="0"/>
              </a:rPr>
              <a:t>Este documento de renuncia estará a disposición de los representantes legales que deseen utilizarlo en el centro docente y en la Web. Asimismo, puede extraerse de Educa desde </a:t>
            </a:r>
            <a:r>
              <a:rPr lang="es-ES" sz="1400" i="1" dirty="0">
                <a:latin typeface="Arial" panose="020B0604020202020204" pitchFamily="34" charset="0"/>
                <a:cs typeface="Arial" panose="020B0604020202020204" pitchFamily="34" charset="0"/>
              </a:rPr>
              <a:t>Servicios complementarios &gt; Libros de texto &gt; Renuncias y NEE (botón "Generar informe </a:t>
            </a:r>
            <a:r>
              <a:rPr lang="es-ES" sz="1400" i="1" dirty="0" err="1">
                <a:latin typeface="Arial" panose="020B0604020202020204" pitchFamily="34" charset="0"/>
                <a:cs typeface="Arial" panose="020B0604020202020204" pitchFamily="34" charset="0"/>
              </a:rPr>
              <a:t>pdf</a:t>
            </a:r>
            <a:r>
              <a:rPr lang="es-ES" sz="1400" i="1" dirty="0">
                <a:latin typeface="Arial" panose="020B0604020202020204" pitchFamily="34" charset="0"/>
                <a:cs typeface="Arial" panose="020B0604020202020204" pitchFamily="34" charset="0"/>
              </a:rPr>
              <a:t>")</a:t>
            </a:r>
            <a:r>
              <a:rPr lang="es-ES" sz="1400" dirty="0">
                <a:latin typeface="Arial" panose="020B0604020202020204" pitchFamily="34" charset="0"/>
                <a:cs typeface="Arial" panose="020B0604020202020204" pitchFamily="34" charset="0"/>
              </a:rPr>
              <a:t>, después de haber registrado la </a:t>
            </a:r>
            <a:r>
              <a:rPr lang="es-ES" sz="1400" dirty="0" smtClean="0">
                <a:latin typeface="Arial" panose="020B0604020202020204" pitchFamily="34" charset="0"/>
                <a:cs typeface="Arial" panose="020B0604020202020204" pitchFamily="34" charset="0"/>
              </a:rPr>
              <a:t>renuncia (Instrucciones EDUCA 3.1)</a:t>
            </a:r>
            <a:endParaRPr lang="es-ES" sz="1400" b="1" dirty="0">
              <a:latin typeface="Arial" panose="020B0604020202020204" pitchFamily="34" charset="0"/>
              <a:cs typeface="Arial" panose="020B0604020202020204" pitchFamily="34" charset="0"/>
            </a:endParaRPr>
          </a:p>
          <a:p>
            <a:endParaRPr lang="es-ES_tradnl" dirty="0" smtClean="0">
              <a:latin typeface="Arial" panose="020B0604020202020204" pitchFamily="34" charset="0"/>
              <a:cs typeface="Arial" panose="020B0604020202020204" pitchFamily="34" charset="0"/>
            </a:endParaRPr>
          </a:p>
          <a:p>
            <a:pPr marL="0" indent="0">
              <a:buNone/>
            </a:pPr>
            <a:endParaRPr lang="es-ES_tradnl" dirty="0" smtClean="0">
              <a:latin typeface="Arial" panose="020B0604020202020204" pitchFamily="34" charset="0"/>
              <a:cs typeface="Arial" panose="020B0604020202020204" pitchFamily="34" charset="0"/>
            </a:endParaRPr>
          </a:p>
          <a:p>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082339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AB946B"/>
      </a:accent1>
      <a:accent2>
        <a:srgbClr val="C04F32"/>
      </a:accent2>
      <a:accent3>
        <a:srgbClr val="DD8C3C"/>
      </a:accent3>
      <a:accent4>
        <a:srgbClr val="8E684C"/>
      </a:accent4>
      <a:accent5>
        <a:srgbClr val="CBAF62"/>
      </a:accent5>
      <a:accent6>
        <a:srgbClr val="803348"/>
      </a:accent6>
      <a:hlink>
        <a:srgbClr val="86724D"/>
      </a:hlink>
      <a:folHlink>
        <a:srgbClr val="B99E84"/>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A2BEDC8B-F191-493B-BA33-0F4F800A89D3}"/>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7738</TotalTime>
  <Words>5108</Words>
  <Application>Microsoft Office PowerPoint</Application>
  <PresentationFormat>Panorámica</PresentationFormat>
  <Paragraphs>222</Paragraphs>
  <Slides>28</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28</vt:i4>
      </vt:variant>
    </vt:vector>
  </HeadingPairs>
  <TitlesOfParts>
    <vt:vector size="33" baseType="lpstr">
      <vt:lpstr>Arial</vt:lpstr>
      <vt:lpstr>Calibri</vt:lpstr>
      <vt:lpstr>Garamond</vt:lpstr>
      <vt:lpstr>Times New Roman</vt:lpstr>
      <vt:lpstr>Orgánico</vt:lpstr>
      <vt:lpstr>INSTRUCCIONES PROGRAMA DE GRATUIDAD DE LIBROS DE TEXTO</vt:lpstr>
      <vt:lpstr>Presentación de PowerPoint</vt:lpstr>
      <vt:lpstr>1. INTRODUCCIÓN</vt:lpstr>
      <vt:lpstr>2. ALUMNADO DESTINATARIO </vt:lpstr>
      <vt:lpstr>Presentación de PowerPoint</vt:lpstr>
      <vt:lpstr>Presentación de PowerPoint</vt:lpstr>
      <vt:lpstr>Presentación de PowerPoint</vt:lpstr>
      <vt:lpstr>Presentación de PowerPoint</vt:lpstr>
      <vt:lpstr>3. RENUNCIA AL PROGRAMA POR PARTE DE LOS REPRESENTATES LEGALES</vt:lpstr>
      <vt:lpstr>4. COMUNICACIÓN DE LOS CENTROS AL DEPARTAMENTO DE EDUCACIÓN</vt:lpstr>
      <vt:lpstr>5. ENTREGA DE LOS LIBROS DE TEXTO</vt:lpstr>
      <vt:lpstr>6. DEVOLUCIÓN DE LOS LIBROS DE TEXTO AL FINALIZAR EL CURSO ESCOLAR O POR TRASLADO A OTRO CENTRO</vt:lpstr>
      <vt:lpstr>Presentación de PowerPoint</vt:lpstr>
      <vt:lpstr>Presentación de PowerPoint</vt:lpstr>
      <vt:lpstr>7. GESTIÓN DEL PROGRAMA</vt:lpstr>
      <vt:lpstr>Presentación de PowerPoint</vt:lpstr>
      <vt:lpstr>8. MATERIALES CURRICULARES DE USO COMÚN Y/O ELABORACIÓN PROPIA</vt:lpstr>
      <vt:lpstr>9. LIBROS DIGITALES</vt:lpstr>
      <vt:lpstr>10. INCREMENTO DE MATRÍCULA, NUEVAS NECESIDADES POR ELECCIÓN DE OPTATIVAS Y/O ASIGNATURAS PENDIENTES Y NECESIDADES DE IMPLANTACIÓN DE PROGRAMAS PLURILINGÜES</vt:lpstr>
      <vt:lpstr>11. FINANCIACIÓN DE LA REPOSICIÓN DE MATERIALES NO DEVUELTOS O DETERIORADOS POR CAUSAS NO IMPUTABLES AL ALUMNO/A</vt:lpstr>
      <vt:lpstr>12. INCORPORACIÓN DE ALUMNADO DURANTE EL CURSO</vt:lpstr>
      <vt:lpstr>13. DOTACIÓN ECONÓMICA Y SU APLICACIÓN</vt:lpstr>
      <vt:lpstr>14. SISTEMA DE GESTIÓN DEL PROGRAMA DE GRATUIDAD</vt:lpstr>
      <vt:lpstr>Presentación de PowerPoint</vt:lpstr>
      <vt:lpstr>Presentación de PowerPoint</vt:lpstr>
      <vt:lpstr>Presentación de PowerPoint</vt:lpstr>
      <vt:lpstr>Presentación de PowerPoint</vt:lpstr>
      <vt:lpstr>15. CENTROS INCOMPLETOS</vt:lpstr>
    </vt:vector>
  </TitlesOfParts>
  <Company>Gobierno de Navarra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PROGRAMA DE GRATUIDAD DE LIBROS DE TEXTO</dc:title>
  <dc:creator>X006318</dc:creator>
  <cp:lastModifiedBy>X006318</cp:lastModifiedBy>
  <cp:revision>94</cp:revision>
  <cp:lastPrinted>2022-05-27T06:41:46Z</cp:lastPrinted>
  <dcterms:created xsi:type="dcterms:W3CDTF">2021-09-28T10:47:27Z</dcterms:created>
  <dcterms:modified xsi:type="dcterms:W3CDTF">2022-09-16T08:49:42Z</dcterms:modified>
</cp:coreProperties>
</file>